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60" r:id="rId2"/>
    <p:sldId id="259" r:id="rId3"/>
    <p:sldId id="261" r:id="rId4"/>
    <p:sldId id="289" r:id="rId5"/>
    <p:sldId id="262" r:id="rId6"/>
    <p:sldId id="263" r:id="rId7"/>
    <p:sldId id="271" r:id="rId8"/>
    <p:sldId id="290" r:id="rId9"/>
    <p:sldId id="291" r:id="rId10"/>
    <p:sldId id="264" r:id="rId11"/>
    <p:sldId id="272" r:id="rId12"/>
    <p:sldId id="276" r:id="rId13"/>
    <p:sldId id="273" r:id="rId14"/>
    <p:sldId id="277" r:id="rId15"/>
    <p:sldId id="274" r:id="rId16"/>
    <p:sldId id="292" r:id="rId17"/>
    <p:sldId id="286" r:id="rId18"/>
    <p:sldId id="275" r:id="rId19"/>
    <p:sldId id="265" r:id="rId20"/>
    <p:sldId id="294" r:id="rId21"/>
    <p:sldId id="297" r:id="rId22"/>
    <p:sldId id="296" r:id="rId23"/>
    <p:sldId id="293" r:id="rId24"/>
    <p:sldId id="266" r:id="rId25"/>
    <p:sldId id="30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288" r:id="rId36"/>
    <p:sldId id="267" r:id="rId37"/>
    <p:sldId id="268" r:id="rId38"/>
    <p:sldId id="285" r:id="rId39"/>
    <p:sldId id="270" r:id="rId40"/>
    <p:sldId id="269" r:id="rId41"/>
  </p:sldIdLst>
  <p:sldSz cx="9144000" cy="5715000" type="screen16x10"/>
  <p:notesSz cx="6858000" cy="9144000"/>
  <p:embeddedFontLst>
    <p:embeddedFont>
      <p:font typeface="Open Sans Extrabold" charset="0"/>
      <p:bold r:id="rId43"/>
    </p:embeddedFont>
    <p:embeddedFont>
      <p:font typeface="나눔스퀘어 Bold" pitchFamily="50" charset="-127"/>
      <p:bold r:id="rId44"/>
    </p:embeddedFont>
    <p:embeddedFont>
      <p:font typeface="맑은 고딕" pitchFamily="50" charset="-127"/>
      <p:regular r:id="rId45"/>
      <p:bold r:id="rId46"/>
    </p:embeddedFont>
    <p:embeddedFont>
      <p:font typeface="Dopestyle " pitchFamily="2" charset="0"/>
      <p:regular r:id="rId47"/>
    </p:embeddedFont>
    <p:embeddedFont>
      <p:font typeface="American Captain" pitchFamily="2" charset="0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5050"/>
    <a:srgbClr val="F60160"/>
    <a:srgbClr val="FFA98B"/>
    <a:srgbClr val="FFC6B1"/>
    <a:srgbClr val="99FCE0"/>
    <a:srgbClr val="001746"/>
    <a:srgbClr val="8CFFA5"/>
    <a:srgbClr val="FCE601"/>
    <a:srgbClr val="A5F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1" autoAdjust="0"/>
    <p:restoredTop sz="93203" autoAdjust="0"/>
  </p:normalViewPr>
  <p:slideViewPr>
    <p:cSldViewPr>
      <p:cViewPr>
        <p:scale>
          <a:sx n="150" d="100"/>
          <a:sy n="150" d="100"/>
        </p:scale>
        <p:origin x="-606" y="-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E438-DCCD-442A-AA7B-0B730A2EC352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C1A56-6CE5-48D8-BCE2-5BD64415B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95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47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536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63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77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9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26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26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09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15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9847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5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5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6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3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4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5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1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2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4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58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0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05CB9-F45C-4BA9-925C-103ADEAD33C8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6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4677894" y="1913740"/>
            <a:ext cx="724645" cy="3896088"/>
            <a:chOff x="5506805" y="1662086"/>
            <a:chExt cx="724645" cy="3896088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5797119" y="1774998"/>
              <a:ext cx="144016" cy="37831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506805" y="1849388"/>
              <a:ext cx="724645" cy="106245"/>
            </a:xfrm>
            <a:prstGeom prst="roundRect">
              <a:avLst/>
            </a:prstGeom>
            <a:solidFill>
              <a:srgbClr val="FFC6B1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양쪽 모서리가 둥근 사각형 271"/>
            <p:cNvSpPr/>
            <p:nvPr/>
          </p:nvSpPr>
          <p:spPr>
            <a:xfrm>
              <a:off x="5846151" y="2065411"/>
              <a:ext cx="46581" cy="34207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정오각형 284"/>
            <p:cNvSpPr/>
            <p:nvPr/>
          </p:nvSpPr>
          <p:spPr>
            <a:xfrm>
              <a:off x="5747702" y="1662086"/>
              <a:ext cx="242850" cy="187302"/>
            </a:xfrm>
            <a:prstGeom prst="pentagon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6" name="그룹 285"/>
          <p:cNvGrpSpPr/>
          <p:nvPr/>
        </p:nvGrpSpPr>
        <p:grpSpPr>
          <a:xfrm>
            <a:off x="4579445" y="5931339"/>
            <a:ext cx="921543" cy="255882"/>
            <a:chOff x="4094263" y="2713995"/>
            <a:chExt cx="921543" cy="255882"/>
          </a:xfrm>
        </p:grpSpPr>
        <p:sp>
          <p:nvSpPr>
            <p:cNvPr id="302" name="모서리가 둥근 직사각형 301"/>
            <p:cNvSpPr/>
            <p:nvPr/>
          </p:nvSpPr>
          <p:spPr>
            <a:xfrm>
              <a:off x="4094263" y="2713995"/>
              <a:ext cx="921543" cy="195060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양쪽 모서리가 둥근 사각형 302"/>
            <p:cNvSpPr/>
            <p:nvPr/>
          </p:nvSpPr>
          <p:spPr>
            <a:xfrm rot="10800000">
              <a:off x="4183476" y="2909054"/>
              <a:ext cx="743117" cy="608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4" name="그룹 303"/>
            <p:cNvGrpSpPr/>
            <p:nvPr/>
          </p:nvGrpSpPr>
          <p:grpSpPr>
            <a:xfrm>
              <a:off x="4178210" y="2765053"/>
              <a:ext cx="753648" cy="92943"/>
              <a:chOff x="4174815" y="2740508"/>
              <a:chExt cx="753648" cy="136449"/>
            </a:xfrm>
          </p:grpSpPr>
          <p:sp>
            <p:nvSpPr>
              <p:cNvPr id="306" name="모서리가 둥근 직사각형 305"/>
              <p:cNvSpPr/>
              <p:nvPr/>
            </p:nvSpPr>
            <p:spPr>
              <a:xfrm>
                <a:off x="417481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모서리가 둥근 직사각형 306"/>
              <p:cNvSpPr/>
              <p:nvPr/>
            </p:nvSpPr>
            <p:spPr>
              <a:xfrm>
                <a:off x="485645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모서리가 둥근 직사각형 307"/>
              <p:cNvSpPr/>
              <p:nvPr/>
            </p:nvSpPr>
            <p:spPr>
              <a:xfrm>
                <a:off x="4720127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모서리가 둥근 직사각형 308"/>
              <p:cNvSpPr/>
              <p:nvPr/>
            </p:nvSpPr>
            <p:spPr>
              <a:xfrm>
                <a:off x="4583799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모서리가 둥근 직사각형 309"/>
              <p:cNvSpPr/>
              <p:nvPr/>
            </p:nvSpPr>
            <p:spPr>
              <a:xfrm>
                <a:off x="4447471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모서리가 둥근 직사각형 310"/>
              <p:cNvSpPr/>
              <p:nvPr/>
            </p:nvSpPr>
            <p:spPr>
              <a:xfrm>
                <a:off x="4311143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2661892" y="1295242"/>
            <a:ext cx="847160" cy="1304331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6457643" y="2859140"/>
            <a:ext cx="627753" cy="966521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0" name="모서리가 둥근 직사각형 39"/>
          <p:cNvSpPr/>
          <p:nvPr/>
        </p:nvSpPr>
        <p:spPr>
          <a:xfrm>
            <a:off x="4169528" y="816395"/>
            <a:ext cx="1741376" cy="1043188"/>
          </a:xfrm>
          <a:prstGeom prst="roundRect">
            <a:avLst/>
          </a:prstGeom>
          <a:solidFill>
            <a:srgbClr val="FF5050"/>
          </a:solidFill>
          <a:ln>
            <a:solidFill>
              <a:srgbClr val="FFA98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  <a:ea typeface="나눔스퀘어 Bold" panose="020B0600000101010101" pitchFamily="50" charset="-127"/>
              </a:rPr>
              <a:t>영화가즈아</a:t>
            </a:r>
            <a:endParaRPr lang="en-US" altLang="ko-KR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American Captain" pitchFamily="2" charset="0"/>
              <a:ea typeface="나눔스퀘어 Bold" panose="020B0600000101010101" pitchFamily="50" charset="-127"/>
            </a:endParaRPr>
          </a:p>
          <a:p>
            <a:pPr algn="dist"/>
            <a:r>
              <a:rPr lang="ko-KR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  <a:ea typeface="나눔스퀘어 Bold" panose="020B0600000101010101" pitchFamily="50" charset="-127"/>
              </a:rPr>
              <a:t>정진우 김선미</a:t>
            </a:r>
            <a:endParaRPr lang="en-US" altLang="ko-K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American Captain" pitchFamily="2" charset="0"/>
              <a:ea typeface="나눔스퀘어 Bold" panose="020B0600000101010101" pitchFamily="50" charset="-127"/>
            </a:endParaRPr>
          </a:p>
          <a:p>
            <a:pPr algn="dist"/>
            <a:r>
              <a:rPr lang="ko-KR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  <a:ea typeface="나눔스퀘어 Bold" panose="020B0600000101010101" pitchFamily="50" charset="-127"/>
              </a:rPr>
              <a:t>이재민 </a:t>
            </a:r>
            <a:r>
              <a:rPr lang="ko-KR" altLang="en-US" sz="12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  <a:ea typeface="나눔스퀘어 Bold" panose="020B0600000101010101" pitchFamily="50" charset="-127"/>
              </a:rPr>
              <a:t>진상형</a:t>
            </a:r>
            <a:endParaRPr lang="en-US" altLang="ko-K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American Captain" pitchFamily="2" charset="0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48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4.72222E-6 -0.64833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200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Rot by="120000">
                                      <p:cBhvr>
                                        <p:cTn id="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1.66667E-6 -0.64833 L 1.66667E-6 -0.00111 " pathEditMode="relative" rAng="0" ptsTypes="AA">
                                      <p:cBhvr>
                                        <p:cTn id="17" dur="24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3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13115E-6 C 3.33333E-6 2.13115E-6 -0.00122 0.13059 -0.00122 0.13087 C -0.01042 0.12031 -0.00938 0.00444 3.33333E-6 2.13115E-6 Z " pathEditMode="relative" rAng="0" ptsTypes="fff">
                                      <p:cBhvr>
                                        <p:cTn id="19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65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289E-7 C 4.16667E-6 -0.00028 0.00086 -0.07419 0.00086 -0.07419 C 0.00972 -0.06863 0.0085 -0.00306 4.16667E-6 -4.0289E-7 Z " pathEditMode="relative" rAng="0" ptsTypes="fff">
                                      <p:cBhvr>
                                        <p:cTn id="21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37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30" y="1539120"/>
            <a:ext cx="6251964" cy="36639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3" name="TextBox 112"/>
          <p:cNvSpPr txBox="1"/>
          <p:nvPr/>
        </p:nvSpPr>
        <p:spPr>
          <a:xfrm>
            <a:off x="1121230" y="1034489"/>
            <a:ext cx="316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전체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10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4367060" y="1283693"/>
            <a:ext cx="4769673" cy="2125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movie_code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테이블을 통해 장르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영화정보를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통합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테이블을 이용하여 각각의 테이블 정보를 쉽게 접근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66" y="1197350"/>
            <a:ext cx="3401688" cy="337084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843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277771"/>
            <a:ext cx="5472608" cy="36128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958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0" y="1224458"/>
            <a:ext cx="4572000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member_code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테이블을 통해 사용자 선호 영화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 삽입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테이블을 이용하여 영화 정보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</a:t>
            </a:r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 테이블에서 정보를 가져옴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멤버 등급을 통해 관리자와 일반 사용자 구분</a:t>
            </a:r>
            <a:endParaRPr lang="en-US" altLang="ko-KR" sz="20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27" y="1355863"/>
            <a:ext cx="3915829" cy="307789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742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03" y="1363090"/>
            <a:ext cx="5666193" cy="34063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896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구성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4716016" y="1232456"/>
            <a:ext cx="4267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리뷰에서 남긴 평점을 토대로 영화의 평점이 반영됨</a:t>
            </a:r>
            <a:endParaRPr lang="en-US" altLang="ko-KR" sz="1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0" y="1235884"/>
            <a:ext cx="3758348" cy="27411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854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 Chart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063" y="1376172"/>
            <a:ext cx="6639874" cy="37981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F505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971600" y="808313"/>
            <a:ext cx="426702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</a:t>
            </a:r>
            <a:r>
              <a:rPr lang="ko-KR" altLang="en-US" sz="20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플로우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차트</a:t>
            </a:r>
            <a:endParaRPr lang="en-US" altLang="ko-KR" sz="1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87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 Chart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971600" y="808313"/>
            <a:ext cx="42670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개별 </a:t>
            </a:r>
            <a:r>
              <a:rPr lang="ko-KR" altLang="en-US" sz="20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플로우</a:t>
            </a:r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차트 추가 예정</a:t>
            </a:r>
            <a:endParaRPr lang="en-US" altLang="ko-KR" sz="1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56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solidFill>
              <a:srgbClr val="FFC6B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MVC2 </a:t>
            </a:r>
            <a:r>
              <a:rPr lang="ko-KR" altLang="en-US" sz="20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설계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467542" y="2361530"/>
            <a:ext cx="1537804" cy="1672214"/>
          </a:xfrm>
          <a:prstGeom prst="rect">
            <a:avLst/>
          </a:prstGeom>
          <a:ln>
            <a:solidFill>
              <a:srgbClr val="FF7C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나눔스퀘어 Bold" pitchFamily="50" charset="-127"/>
                <a:ea typeface="나눔스퀘어 Bold" pitchFamily="50" charset="-127"/>
              </a:rPr>
              <a:t>웹 브라우저</a:t>
            </a:r>
            <a:endParaRPr lang="en-US" altLang="ko-KR" b="1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b="1" dirty="0" err="1" smtClean="0">
                <a:latin typeface="나눔스퀘어 Bold" pitchFamily="50" charset="-127"/>
                <a:ea typeface="나눔스퀘어 Bold" pitchFamily="50" charset="-127"/>
              </a:rPr>
              <a:t>영화가즈아</a:t>
            </a:r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970984" y="1413934"/>
            <a:ext cx="1537804" cy="1440000"/>
          </a:xfrm>
          <a:prstGeom prst="rect">
            <a:avLst/>
          </a:prstGeom>
          <a:ln>
            <a:solidFill>
              <a:srgbClr val="FF7C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itchFamily="50" charset="-127"/>
                <a:ea typeface="나눔스퀘어 Bold" pitchFamily="50" charset="-127"/>
              </a:rPr>
              <a:t>컨트롤러</a:t>
            </a:r>
            <a:endParaRPr lang="en-US" altLang="ko-KR" b="1" dirty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b="1" dirty="0" err="1">
                <a:latin typeface="나눔스퀘어 Bold" pitchFamily="50" charset="-127"/>
                <a:ea typeface="나눔스퀘어 Bold" pitchFamily="50" charset="-127"/>
              </a:rPr>
              <a:t>Home,Log,Member,Movie,Search</a:t>
            </a:r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970984" y="3842637"/>
            <a:ext cx="1537633" cy="1259078"/>
          </a:xfrm>
          <a:prstGeom prst="rect">
            <a:avLst/>
          </a:prstGeom>
          <a:ln>
            <a:solidFill>
              <a:srgbClr val="FF7C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스퀘어 Bold" pitchFamily="50" charset="-127"/>
                <a:ea typeface="나눔스퀘어 Bold" pitchFamily="50" charset="-127"/>
              </a:rPr>
              <a:t>뷰</a:t>
            </a:r>
            <a:endParaRPr lang="en-US" altLang="ko-KR" b="1" dirty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b="1" dirty="0" err="1">
                <a:latin typeface="나눔스퀘어 Bold" pitchFamily="50" charset="-127"/>
                <a:ea typeface="나눔스퀘어 Bold" pitchFamily="50" charset="-127"/>
              </a:rPr>
              <a:t>home,list</a:t>
            </a:r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en-US" altLang="ko-KR" b="1" dirty="0" err="1" smtClean="0">
                <a:latin typeface="나눔스퀘어 Bold" pitchFamily="50" charset="-127"/>
                <a:ea typeface="나눔스퀘어 Bold" pitchFamily="50" charset="-127"/>
              </a:rPr>
              <a:t>JoinForm</a:t>
            </a:r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,…)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107953" y="2103263"/>
            <a:ext cx="1440000" cy="1440000"/>
          </a:xfrm>
          <a:prstGeom prst="rect">
            <a:avLst/>
          </a:prstGeom>
          <a:ln>
            <a:solidFill>
              <a:srgbClr val="FF7C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itchFamily="50" charset="-127"/>
                <a:ea typeface="나눔스퀘어 Bold" pitchFamily="50" charset="-127"/>
              </a:rPr>
              <a:t>모델</a:t>
            </a:r>
            <a:endParaRPr lang="en-US" altLang="ko-KR" b="1" dirty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b="1" dirty="0" err="1">
                <a:latin typeface="나눔스퀘어 Bold" pitchFamily="50" charset="-127"/>
                <a:ea typeface="나눔스퀘어 Bold" pitchFamily="50" charset="-127"/>
              </a:rPr>
              <a:t>log,Member,Movie,Review</a:t>
            </a:r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2" name="원통 101"/>
          <p:cNvSpPr/>
          <p:nvPr/>
        </p:nvSpPr>
        <p:spPr>
          <a:xfrm>
            <a:off x="7196185" y="1826493"/>
            <a:ext cx="1368152" cy="2160240"/>
          </a:xfrm>
          <a:prstGeom prst="can">
            <a:avLst/>
          </a:prstGeom>
          <a:gradFill>
            <a:gsLst>
              <a:gs pos="56000">
                <a:schemeClr val="bg1"/>
              </a:gs>
              <a:gs pos="2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</a:gradFill>
          <a:ln>
            <a:solidFill>
              <a:srgbClr val="FFC6B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DB</a:t>
            </a:r>
          </a:p>
          <a:p>
            <a:pPr algn="ctr"/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(Oracle)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7" name="타원형 설명선 106"/>
          <p:cNvSpPr/>
          <p:nvPr/>
        </p:nvSpPr>
        <p:spPr>
          <a:xfrm>
            <a:off x="4656479" y="4936251"/>
            <a:ext cx="1440160" cy="432208"/>
          </a:xfrm>
          <a:prstGeom prst="wedgeEllipseCallout">
            <a:avLst>
              <a:gd name="adj1" fmla="val -47881"/>
              <a:gd name="adj2" fmla="val -70080"/>
            </a:avLst>
          </a:prstGeom>
          <a:ln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JSP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8" name="타원형 설명선 107"/>
          <p:cNvSpPr/>
          <p:nvPr/>
        </p:nvSpPr>
        <p:spPr>
          <a:xfrm>
            <a:off x="5972049" y="1405293"/>
            <a:ext cx="1440160" cy="432208"/>
          </a:xfrm>
          <a:prstGeom prst="wedgeEllipseCallout">
            <a:avLst>
              <a:gd name="adj1" fmla="val -36045"/>
              <a:gd name="adj2" fmla="val 77927"/>
            </a:avLst>
          </a:prstGeom>
          <a:ln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DAO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2083617" y="2186533"/>
            <a:ext cx="720080" cy="504056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2137623" y="3842638"/>
            <a:ext cx="738082" cy="576143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4603897" y="2186533"/>
            <a:ext cx="403473" cy="25202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4594942" y="2422469"/>
            <a:ext cx="403473" cy="25202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4594941" y="3520300"/>
            <a:ext cx="403473" cy="25202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V="1">
            <a:off x="4585986" y="3756236"/>
            <a:ext cx="403473" cy="25202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H="1">
            <a:off x="6664125" y="2853934"/>
            <a:ext cx="403472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6664125" y="2674497"/>
            <a:ext cx="403472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타원형 설명선 117"/>
          <p:cNvSpPr/>
          <p:nvPr/>
        </p:nvSpPr>
        <p:spPr>
          <a:xfrm>
            <a:off x="4459881" y="894094"/>
            <a:ext cx="1440160" cy="432208"/>
          </a:xfrm>
          <a:prstGeom prst="wedgeEllipseCallout">
            <a:avLst>
              <a:gd name="adj1" fmla="val -36045"/>
              <a:gd name="adj2" fmla="val 77927"/>
            </a:avLst>
          </a:prstGeom>
          <a:ln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 Bold" pitchFamily="50" charset="-127"/>
                <a:ea typeface="나눔스퀘어 Bold" pitchFamily="50" charset="-127"/>
              </a:rPr>
              <a:t>Servlet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3739801" y="2920595"/>
            <a:ext cx="0" cy="851733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73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이중 물결 13"/>
          <p:cNvSpPr/>
          <p:nvPr/>
        </p:nvSpPr>
        <p:spPr>
          <a:xfrm>
            <a:off x="37787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025511" y="2208483"/>
            <a:ext cx="3696237" cy="836362"/>
            <a:chOff x="4099946" y="2078203"/>
            <a:chExt cx="3696237" cy="836362"/>
          </a:xfrm>
        </p:grpSpPr>
        <p:sp>
          <p:nvSpPr>
            <p:cNvPr id="609" name="TextBox 608"/>
            <p:cNvSpPr txBox="1"/>
            <p:nvPr/>
          </p:nvSpPr>
          <p:spPr>
            <a:xfrm rot="20947845">
              <a:off x="4099946" y="2078203"/>
              <a:ext cx="19145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Screen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5044455" y="2452900"/>
              <a:ext cx="2751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5050"/>
                  </a:solidFill>
                  <a:latin typeface="American Captain" pitchFamily="2" charset="0"/>
                </a:rPr>
                <a:t>  </a:t>
              </a:r>
              <a:r>
                <a:rPr lang="en-US" altLang="ko-KR" sz="2400" dirty="0">
                  <a:solidFill>
                    <a:srgbClr val="FF5050"/>
                  </a:solidFill>
                  <a:latin typeface="American Captain" pitchFamily="2" charset="0"/>
                </a:rPr>
                <a:t>embodiment</a:t>
              </a:r>
              <a:endParaRPr lang="en-US" altLang="ko-KR" sz="2400" dirty="0" smtClean="0">
                <a:solidFill>
                  <a:srgbClr val="FF5050"/>
                </a:solidFill>
                <a:latin typeface="American Captain" pitchFamily="2" charset="0"/>
              </a:endParaRP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2250136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354883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391" name="모서리가 둥근 직사각형 39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모서리가 둥근 직사각형 39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모서리가 둥근 직사각형 39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모서리가 둥근 직사각형 39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모서리가 둥근 직사각형 39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모서리가 둥근 직사각형 39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모서리가 둥근 직사각형 39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모서리가 둥근 직사각형 39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모서리가 둥근 직사각형 39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모서리가 둥근 직사각형 39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모서리가 둥근 직사각형 40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모서리가 둥근 직사각형 40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모서리가 둥근 직사각형 40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모서리가 둥근 직사각형 40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모서리가 둥근 직사각형 40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모서리가 둥근 직사각형 40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7" name="그룹 406"/>
          <p:cNvGrpSpPr/>
          <p:nvPr/>
        </p:nvGrpSpPr>
        <p:grpSpPr>
          <a:xfrm>
            <a:off x="5989177" y="934385"/>
            <a:ext cx="1248301" cy="1248300"/>
            <a:chOff x="5032314" y="875479"/>
            <a:chExt cx="1084192" cy="1084191"/>
          </a:xfrm>
        </p:grpSpPr>
        <p:sp>
          <p:nvSpPr>
            <p:cNvPr id="408" name="모서리가 둥근 직사각형 40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모서리가 둥근 직사각형 40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모서리가 둥근 직사각형 40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모서리가 둥근 직사각형 41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모서리가 둥근 직사각형 41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모서리가 둥근 직사각형 41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모서리가 둥근 직사각형 41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모서리가 둥근 직사각형 41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모서리가 둥근 직사각형 41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모서리가 둥근 직사각형 41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모서리가 둥근 직사각형 41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모서리가 둥근 직사각형 41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모서리가 둥근 직사각형 41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모서리가 둥근 직사각형 42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모서리가 둥근 직사각형 42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모서리가 둥근 직사각형 42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4" name="그룹 423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425" name="모서리가 둥근 직사각형 42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모서리가 둥근 직사각형 42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모서리가 둥근 직사각형 42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모서리가 둥근 직사각형 42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모서리가 둥근 직사각형 42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모서리가 둥근 직사각형 42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모서리가 둥근 직사각형 43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모서리가 둥근 직사각형 43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모서리가 둥근 직사각형 43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모서리가 둥근 직사각형 43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모서리가 둥근 직사각형 43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모서리가 둥근 직사각형 43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모서리가 둥근 직사각형 43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모서리가 둥근 직사각형 43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모서리가 둥근 직사각형 43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모서리가 둥근 직사각형 44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2" name="그룹 441"/>
          <p:cNvGrpSpPr/>
          <p:nvPr/>
        </p:nvGrpSpPr>
        <p:grpSpPr>
          <a:xfrm>
            <a:off x="1193431" y="2725632"/>
            <a:ext cx="786367" cy="786366"/>
            <a:chOff x="5032314" y="875479"/>
            <a:chExt cx="1084192" cy="1084191"/>
          </a:xfrm>
        </p:grpSpPr>
        <p:sp>
          <p:nvSpPr>
            <p:cNvPr id="443" name="모서리가 둥근 직사각형 442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모서리가 둥근 직사각형 44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모서리가 둥근 직사각형 444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모서리가 둥근 직사각형 445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모서리가 둥근 직사각형 446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모서리가 둥근 직사각형 447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모서리가 둥근 직사각형 448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모서리가 둥근 직사각형 449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모서리가 둥근 직사각형 450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모서리가 둥근 직사각형 451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모서리가 둥근 직사각형 452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모서리가 둥근 직사각형 453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모서리가 둥근 직사각형 454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모서리가 둥근 직사각형 455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모서리가 둥근 직사각형 456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모서리가 둥근 직사각형 457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9" name="그룹 458"/>
          <p:cNvGrpSpPr/>
          <p:nvPr/>
        </p:nvGrpSpPr>
        <p:grpSpPr>
          <a:xfrm rot="900000">
            <a:off x="7288681" y="2725632"/>
            <a:ext cx="786367" cy="786366"/>
            <a:chOff x="5032314" y="875479"/>
            <a:chExt cx="1084192" cy="1084191"/>
          </a:xfrm>
        </p:grpSpPr>
        <p:sp>
          <p:nvSpPr>
            <p:cNvPr id="460" name="모서리가 둥근 직사각형 459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모서리가 둥근 직사각형 460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모서리가 둥근 직사각형 461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모서리가 둥근 직사각형 464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모서리가 둥근 직사각형 465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모서리가 둥근 직사각형 466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모서리가 둥근 직사각형 467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모서리가 둥근 직사각형 468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모서리가 둥근 직사각형 469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모서리가 둥근 직사각형 470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모서리가 둥근 직사각형 471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모서리가 둥근 직사각형 472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모서리가 둥근 직사각형 473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모서리가 둥근 직사각형 474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모서리가 둥근 직사각형 476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47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12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6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28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4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400" tmFilter="0, 0; .2, .5; .8, .5; 1, 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700" autoRev="1" fill="hold"/>
                                        <p:tgtEl>
                                          <p:spTgt spid="4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900" tmFilter="0, 0; .2, .5; .8, .5; 1, 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450" autoRev="1" fill="hold"/>
                                        <p:tgtEl>
                                          <p:spTgt spid="4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4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100" tmFilter="0, 0; .2, .5; .8, .5; 1, 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50" autoRev="1" fill="hold"/>
                                        <p:tgtEl>
                                          <p:spTgt spid="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 tmFilter="0, 0; .2, .5; .8, .5; 1, 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50" autoRev="1" fill="hold"/>
                                        <p:tgtEl>
                                          <p:spTgt spid="4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503521" y="4931259"/>
            <a:ext cx="641439" cy="506049"/>
            <a:chOff x="5895897" y="536621"/>
            <a:chExt cx="1910795" cy="1507479"/>
          </a:xfrm>
        </p:grpSpPr>
        <p:sp>
          <p:nvSpPr>
            <p:cNvPr id="259" name="직사각형 258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양쪽 모서리가 둥근 사각형 262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사다리꼴 263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76" name="양쪽 모서리가 둥근 사각형 275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양쪽 모서리가 둥근 사각형 195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7" name="그룹 206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08" name="양쪽 모서리가 둥근 사각형 207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양쪽 모서리가 둥근 사각형 208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10" name="그룹 209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229" name="그룹 228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37" name="양쪽 모서리가 둥근 사각형 236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양쪽 모서리가 둥근 사각형 237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0" name="그룹 229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35" name="양쪽 모서리가 둥근 사각형 234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양쪽 모서리가 둥근 사각형 235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39" name="그룹 238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240" name="그룹 239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44" name="양쪽 모서리가 둥근 사각형 243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양쪽 모서리가 둥근 사각형 244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1" name="그룹 240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42" name="양쪽 모서리가 둥근 사각형 241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양쪽 모서리가 둥근 사각형 242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94" name="그룹 593"/>
          <p:cNvGrpSpPr/>
          <p:nvPr/>
        </p:nvGrpSpPr>
        <p:grpSpPr>
          <a:xfrm>
            <a:off x="5503521" y="4931259"/>
            <a:ext cx="641439" cy="506049"/>
            <a:chOff x="5895897" y="536621"/>
            <a:chExt cx="1910795" cy="1507479"/>
          </a:xfrm>
        </p:grpSpPr>
        <p:sp>
          <p:nvSpPr>
            <p:cNvPr id="595" name="직사각형 594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직사각형 595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7" name="직사각형 596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양쪽 모서리가 둥근 사각형 597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사다리꼴 598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0" name="타원 599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1" name="타원 600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2" name="그룹 601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617" name="그룹 616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21" name="양쪽 모서리가 둥근 사각형 620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2" name="양쪽 모서리가 둥근 사각형 621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8" name="그룹 617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19" name="양쪽 모서리가 둥근 사각형 618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0" name="양쪽 모서리가 둥근 사각형 619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611" name="그룹 610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15" name="양쪽 모서리가 둥근 사각형 614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6" name="양쪽 모서리가 둥근 사각형 615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2" name="그룹 611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13" name="양쪽 모서리가 둥근 사각형 612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4" name="양쪽 모서리가 둥근 사각형 613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4" name="그룹 603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605" name="그룹 604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09" name="양쪽 모서리가 둥근 사각형 608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0" name="양쪽 모서리가 둥근 사각형 609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6" name="그룹 605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07" name="양쪽 모서리가 둥근 사각형 606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양쪽 모서리가 둥근 사각형 607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78" name="그룹 477"/>
          <p:cNvGrpSpPr/>
          <p:nvPr/>
        </p:nvGrpSpPr>
        <p:grpSpPr>
          <a:xfrm rot="10800000">
            <a:off x="9540162" y="616369"/>
            <a:ext cx="851491" cy="332135"/>
            <a:chOff x="6372200" y="-1172362"/>
            <a:chExt cx="851491" cy="332135"/>
          </a:xfrm>
        </p:grpSpPr>
        <p:sp>
          <p:nvSpPr>
            <p:cNvPr id="479" name="모서리가 둥근 직사각형 478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모서리가 둥근 직사각형 479"/>
            <p:cNvSpPr/>
            <p:nvPr/>
          </p:nvSpPr>
          <p:spPr>
            <a:xfrm>
              <a:off x="6474910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모서리가 둥근 직사각형 480"/>
            <p:cNvSpPr/>
            <p:nvPr/>
          </p:nvSpPr>
          <p:spPr>
            <a:xfrm>
              <a:off x="6594862" y="-964949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-918495" y="513916"/>
            <a:ext cx="4338211" cy="4338211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160" name="그룹 15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16" name="그룹 11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9" name="타원 10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18" name="타원 11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61" name="그룹 16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62" name="그룹 16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6" name="타원 16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타원 16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3" name="그룹 16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4" name="타원 16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8" name="그룹 77"/>
          <p:cNvGrpSpPr/>
          <p:nvPr/>
        </p:nvGrpSpPr>
        <p:grpSpPr>
          <a:xfrm>
            <a:off x="-714569" y="716281"/>
            <a:ext cx="3933478" cy="3933479"/>
            <a:chOff x="4780095" y="60688"/>
            <a:chExt cx="3292300" cy="3292300"/>
          </a:xfrm>
        </p:grpSpPr>
        <p:grpSp>
          <p:nvGrpSpPr>
            <p:cNvPr id="80" name="그룹 79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91" name="그룹 9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5" name="모서리가 둥근 직사각형 9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모서리가 둥근 직사각형 9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3" name="모서리가 둥근 직사각형 9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모서리가 둥근 직사각형 9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84" name="그룹 83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모서리가 둥근 직사각형 8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6" name="그룹 8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7" name="모서리가 둥근 직사각형 8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모서리가 둥근 직사각형 8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81" name="타원 80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1270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11844808" y="4694305"/>
            <a:ext cx="924610" cy="732338"/>
            <a:chOff x="5243758" y="813734"/>
            <a:chExt cx="2167709" cy="1716936"/>
          </a:xfrm>
        </p:grpSpPr>
        <p:sp>
          <p:nvSpPr>
            <p:cNvPr id="211" name="직사각형 210"/>
            <p:cNvSpPr/>
            <p:nvPr/>
          </p:nvSpPr>
          <p:spPr>
            <a:xfrm>
              <a:off x="5370034" y="1258280"/>
              <a:ext cx="108736" cy="868517"/>
            </a:xfrm>
            <a:prstGeom prst="rect">
              <a:avLst/>
            </a:prstGeom>
            <a:solidFill>
              <a:srgbClr val="8CF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7176456" y="1258280"/>
              <a:ext cx="108736" cy="868517"/>
            </a:xfrm>
            <a:prstGeom prst="rect">
              <a:avLst/>
            </a:prstGeom>
            <a:solidFill>
              <a:srgbClr val="8CF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3" name="그룹 212"/>
            <p:cNvGrpSpPr/>
            <p:nvPr/>
          </p:nvGrpSpPr>
          <p:grpSpPr>
            <a:xfrm>
              <a:off x="5243765" y="1085110"/>
              <a:ext cx="2167701" cy="430795"/>
              <a:chOff x="7401015" y="4820274"/>
              <a:chExt cx="911430" cy="181132"/>
            </a:xfrm>
          </p:grpSpPr>
          <p:grpSp>
            <p:nvGrpSpPr>
              <p:cNvPr id="214" name="그룹 213"/>
              <p:cNvGrpSpPr/>
              <p:nvPr/>
            </p:nvGrpSpPr>
            <p:grpSpPr>
              <a:xfrm>
                <a:off x="7401015" y="4820274"/>
                <a:ext cx="455715" cy="181132"/>
                <a:chOff x="7524328" y="4851155"/>
                <a:chExt cx="432048" cy="203701"/>
              </a:xfrm>
            </p:grpSpPr>
            <p:sp>
              <p:nvSpPr>
                <p:cNvPr id="222" name="양쪽 모서리가 둥근 사각형 221"/>
                <p:cNvSpPr/>
                <p:nvPr/>
              </p:nvSpPr>
              <p:spPr>
                <a:xfrm rot="10800000">
                  <a:off x="752432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양쪽 모서리가 둥근 사각형 222"/>
                <p:cNvSpPr/>
                <p:nvPr/>
              </p:nvSpPr>
              <p:spPr>
                <a:xfrm rot="10800000">
                  <a:off x="7596336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양쪽 모서리가 둥근 사각형 223"/>
                <p:cNvSpPr/>
                <p:nvPr/>
              </p:nvSpPr>
              <p:spPr>
                <a:xfrm rot="10800000">
                  <a:off x="7668344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양쪽 모서리가 둥근 사각형 224"/>
                <p:cNvSpPr/>
                <p:nvPr/>
              </p:nvSpPr>
              <p:spPr>
                <a:xfrm rot="10800000">
                  <a:off x="7740352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양쪽 모서리가 둥근 사각형 225"/>
                <p:cNvSpPr/>
                <p:nvPr/>
              </p:nvSpPr>
              <p:spPr>
                <a:xfrm rot="10800000">
                  <a:off x="7812360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양쪽 모서리가 둥근 사각형 226"/>
                <p:cNvSpPr/>
                <p:nvPr/>
              </p:nvSpPr>
              <p:spPr>
                <a:xfrm rot="10800000">
                  <a:off x="788436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5" name="그룹 214"/>
              <p:cNvGrpSpPr/>
              <p:nvPr/>
            </p:nvGrpSpPr>
            <p:grpSpPr>
              <a:xfrm>
                <a:off x="7856730" y="4820274"/>
                <a:ext cx="455715" cy="181132"/>
                <a:chOff x="7524328" y="4851155"/>
                <a:chExt cx="432048" cy="203701"/>
              </a:xfrm>
            </p:grpSpPr>
            <p:sp>
              <p:nvSpPr>
                <p:cNvPr id="216" name="양쪽 모서리가 둥근 사각형 215"/>
                <p:cNvSpPr/>
                <p:nvPr/>
              </p:nvSpPr>
              <p:spPr>
                <a:xfrm rot="10800000">
                  <a:off x="752432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양쪽 모서리가 둥근 사각형 216"/>
                <p:cNvSpPr/>
                <p:nvPr/>
              </p:nvSpPr>
              <p:spPr>
                <a:xfrm rot="10800000">
                  <a:off x="7596336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양쪽 모서리가 둥근 사각형 217"/>
                <p:cNvSpPr/>
                <p:nvPr/>
              </p:nvSpPr>
              <p:spPr>
                <a:xfrm rot="10800000">
                  <a:off x="7668344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양쪽 모서리가 둥근 사각형 218"/>
                <p:cNvSpPr/>
                <p:nvPr/>
              </p:nvSpPr>
              <p:spPr>
                <a:xfrm rot="10800000">
                  <a:off x="7740352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양쪽 모서리가 둥근 사각형 219"/>
                <p:cNvSpPr/>
                <p:nvPr/>
              </p:nvSpPr>
              <p:spPr>
                <a:xfrm rot="10800000">
                  <a:off x="7812360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양쪽 모서리가 둥근 사각형 220"/>
                <p:cNvSpPr/>
                <p:nvPr/>
              </p:nvSpPr>
              <p:spPr>
                <a:xfrm rot="10800000">
                  <a:off x="788436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28" name="직사각형 227"/>
            <p:cNvSpPr/>
            <p:nvPr/>
          </p:nvSpPr>
          <p:spPr>
            <a:xfrm>
              <a:off x="5244736" y="1897274"/>
              <a:ext cx="2166730" cy="108736"/>
            </a:xfrm>
            <a:prstGeom prst="rect">
              <a:avLst/>
            </a:prstGeom>
            <a:solidFill>
              <a:srgbClr val="FCE60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양쪽 모서리가 둥근 사각형 188"/>
            <p:cNvSpPr/>
            <p:nvPr/>
          </p:nvSpPr>
          <p:spPr>
            <a:xfrm rot="10800000">
              <a:off x="5243758" y="2006005"/>
              <a:ext cx="2167703" cy="3619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9F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사다리꼴 230"/>
            <p:cNvSpPr/>
            <p:nvPr/>
          </p:nvSpPr>
          <p:spPr>
            <a:xfrm>
              <a:off x="5244736" y="813734"/>
              <a:ext cx="2166731" cy="266227"/>
            </a:xfrm>
            <a:prstGeom prst="trapezoid">
              <a:avLst>
                <a:gd name="adj" fmla="val 70497"/>
              </a:avLst>
            </a:prstGeom>
            <a:solidFill>
              <a:srgbClr val="99F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297224" y="2205334"/>
              <a:ext cx="325336" cy="325336"/>
            </a:xfrm>
            <a:prstGeom prst="ellipse">
              <a:avLst/>
            </a:prstGeom>
            <a:solidFill>
              <a:srgbClr val="FCE601"/>
            </a:solidFill>
            <a:ln>
              <a:solidFill>
                <a:srgbClr val="99FC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7037243" y="2205334"/>
              <a:ext cx="325336" cy="325336"/>
            </a:xfrm>
            <a:prstGeom prst="ellipse">
              <a:avLst/>
            </a:prstGeom>
            <a:solidFill>
              <a:srgbClr val="FCE601"/>
            </a:solidFill>
            <a:ln>
              <a:solidFill>
                <a:srgbClr val="99FC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0178391" y="-1878577"/>
            <a:ext cx="3080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5050"/>
                </a:solidFill>
                <a:latin typeface="Dopestyle " pitchFamily="2" charset="0"/>
              </a:rPr>
              <a:t>Rollercoaster</a:t>
            </a:r>
            <a:endParaRPr lang="ko-KR" altLang="en-US" sz="4000" dirty="0">
              <a:solidFill>
                <a:srgbClr val="FF5050"/>
              </a:solidFill>
              <a:latin typeface="Dopestyle " pitchFamily="2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35737" y="4369441"/>
            <a:ext cx="1175829" cy="1087119"/>
            <a:chOff x="1532487" y="1849388"/>
            <a:chExt cx="2005456" cy="185415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17" name="이등변 삼각형 16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양쪽 모서리가 둥근 사각형 21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양쪽 모서리가 둥근 사각형 25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6678665" y="3211323"/>
            <a:ext cx="2095347" cy="2239760"/>
            <a:chOff x="6310163" y="2861799"/>
            <a:chExt cx="2431458" cy="2599036"/>
          </a:xfrm>
        </p:grpSpPr>
        <p:sp>
          <p:nvSpPr>
            <p:cNvPr id="3" name="순서도: 저장 데이터 2"/>
            <p:cNvSpPr/>
            <p:nvPr/>
          </p:nvSpPr>
          <p:spPr>
            <a:xfrm rot="5400000">
              <a:off x="7308035" y="3832307"/>
              <a:ext cx="347595" cy="1574672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310163" y="3335705"/>
              <a:ext cx="681416" cy="2125130"/>
              <a:chOff x="5700397" y="-2338085"/>
              <a:chExt cx="1843234" cy="5748488"/>
            </a:xfrm>
          </p:grpSpPr>
          <p:grpSp>
            <p:nvGrpSpPr>
              <p:cNvPr id="287" name="그룹 286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288" name="그룹 287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290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" name="양쪽 모서리가 둥근 사각형 290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89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" name="양쪽 모서리가 둥근 사각형 4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양쪽 모서리가 둥근 사각형 136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양쪽 모서리가 둥근 사각형 137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모서리가 둥근 직사각형 6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모서리가 둥근 직사각형 140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모서리가 둥근 직사각형 141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" name="그룹 151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153" name="모서리가 둥근 직사각형 152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8" name="그룹 157"/>
            <p:cNvGrpSpPr/>
            <p:nvPr/>
          </p:nvGrpSpPr>
          <p:grpSpPr>
            <a:xfrm>
              <a:off x="8060205" y="3335705"/>
              <a:ext cx="681416" cy="2125130"/>
              <a:chOff x="5700397" y="-2338085"/>
              <a:chExt cx="1843234" cy="5748488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190" name="그룹 189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192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" name="양쪽 모서리가 둥근 사각형 192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1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9" name="그룹 168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186" name="양쪽 모서리가 둥근 사각형 185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양쪽 모서리가 둥근 사각형 186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양쪽 모서리가 둥근 사각형 187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0" name="모서리가 둥근 직사각형 169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모서리가 둥근 직사각형 170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모서리가 둥근 직사각형 171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모서리가 둥근 직사각형 172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모서리가 둥근 직사각형 173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모서리가 둥근 직사각형 174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6" name="그룹 175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182" name="모서리가 둥근 직사각형 181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모서리가 둥근 직사각형 182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모서리가 둥근 직사각형 183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모서리가 둥근 직사각형 184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7" name="그룹 176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178" name="모서리가 둥근 직사각형 17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모서리가 둥근 직사각형 17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모서리가 둥근 직사각형 17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모서리가 둥근 직사각형 18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" name="이중 물결 13"/>
            <p:cNvSpPr/>
            <p:nvPr/>
          </p:nvSpPr>
          <p:spPr>
            <a:xfrm>
              <a:off x="6650872" y="2861799"/>
              <a:ext cx="523847" cy="224773"/>
            </a:xfrm>
            <a:custGeom>
              <a:avLst/>
              <a:gdLst>
                <a:gd name="connsiteX0" fmla="*/ 0 w 686345"/>
                <a:gd name="connsiteY0" fmla="*/ 18493 h 295895"/>
                <a:gd name="connsiteX1" fmla="*/ 343173 w 686345"/>
                <a:gd name="connsiteY1" fmla="*/ 18493 h 295895"/>
                <a:gd name="connsiteX2" fmla="*/ 686345 w 686345"/>
                <a:gd name="connsiteY2" fmla="*/ 18493 h 295895"/>
                <a:gd name="connsiteX3" fmla="*/ 686345 w 686345"/>
                <a:gd name="connsiteY3" fmla="*/ 277402 h 295895"/>
                <a:gd name="connsiteX4" fmla="*/ 343173 w 686345"/>
                <a:gd name="connsiteY4" fmla="*/ 277402 h 295895"/>
                <a:gd name="connsiteX5" fmla="*/ 0 w 686345"/>
                <a:gd name="connsiteY5" fmla="*/ 277402 h 295895"/>
                <a:gd name="connsiteX6" fmla="*/ 0 w 686345"/>
                <a:gd name="connsiteY6" fmla="*/ 18493 h 295895"/>
                <a:gd name="connsiteX0" fmla="*/ 0 w 686345"/>
                <a:gd name="connsiteY0" fmla="*/ 17795 h 294498"/>
                <a:gd name="connsiteX1" fmla="*/ 343173 w 686345"/>
                <a:gd name="connsiteY1" fmla="*/ 17795 h 294498"/>
                <a:gd name="connsiteX2" fmla="*/ 686345 w 686345"/>
                <a:gd name="connsiteY2" fmla="*/ 17795 h 294498"/>
                <a:gd name="connsiteX3" fmla="*/ 567283 w 686345"/>
                <a:gd name="connsiteY3" fmla="*/ 214792 h 294498"/>
                <a:gd name="connsiteX4" fmla="*/ 343173 w 686345"/>
                <a:gd name="connsiteY4" fmla="*/ 276704 h 294498"/>
                <a:gd name="connsiteX5" fmla="*/ 0 w 686345"/>
                <a:gd name="connsiteY5" fmla="*/ 276704 h 294498"/>
                <a:gd name="connsiteX6" fmla="*/ 0 w 686345"/>
                <a:gd name="connsiteY6" fmla="*/ 17795 h 294498"/>
                <a:gd name="connsiteX0" fmla="*/ 0 w 686345"/>
                <a:gd name="connsiteY0" fmla="*/ 17795 h 294498"/>
                <a:gd name="connsiteX1" fmla="*/ 343173 w 686345"/>
                <a:gd name="connsiteY1" fmla="*/ 17795 h 294498"/>
                <a:gd name="connsiteX2" fmla="*/ 686345 w 686345"/>
                <a:gd name="connsiteY2" fmla="*/ 17795 h 294498"/>
                <a:gd name="connsiteX3" fmla="*/ 567283 w 686345"/>
                <a:gd name="connsiteY3" fmla="*/ 214792 h 294498"/>
                <a:gd name="connsiteX4" fmla="*/ 343173 w 686345"/>
                <a:gd name="connsiteY4" fmla="*/ 276704 h 294498"/>
                <a:gd name="connsiteX5" fmla="*/ 0 w 686345"/>
                <a:gd name="connsiteY5" fmla="*/ 276704 h 294498"/>
                <a:gd name="connsiteX6" fmla="*/ 0 w 686345"/>
                <a:gd name="connsiteY6" fmla="*/ 17795 h 29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345" h="294498">
                  <a:moveTo>
                    <a:pt x="0" y="17795"/>
                  </a:moveTo>
                  <a:cubicBezTo>
                    <a:pt x="114391" y="-43849"/>
                    <a:pt x="228782" y="79440"/>
                    <a:pt x="343173" y="17795"/>
                  </a:cubicBezTo>
                  <a:cubicBezTo>
                    <a:pt x="457563" y="-43849"/>
                    <a:pt x="571954" y="79440"/>
                    <a:pt x="686345" y="17795"/>
                  </a:cubicBezTo>
                  <a:cubicBezTo>
                    <a:pt x="686345" y="104098"/>
                    <a:pt x="681674" y="153148"/>
                    <a:pt x="567283" y="214792"/>
                  </a:cubicBezTo>
                  <a:cubicBezTo>
                    <a:pt x="452892" y="276436"/>
                    <a:pt x="457563" y="215059"/>
                    <a:pt x="343173" y="276704"/>
                  </a:cubicBezTo>
                  <a:cubicBezTo>
                    <a:pt x="228782" y="338348"/>
                    <a:pt x="114391" y="215059"/>
                    <a:pt x="0" y="276704"/>
                  </a:cubicBezTo>
                  <a:lnTo>
                    <a:pt x="0" y="17795"/>
                  </a:lnTo>
                  <a:close/>
                </a:path>
              </a:pathLst>
            </a:cu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>
              <a:off x="6630937" y="2866762"/>
              <a:ext cx="34895" cy="49463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630727" y="4782897"/>
            <a:ext cx="378704" cy="677781"/>
            <a:chOff x="3942340" y="2065700"/>
            <a:chExt cx="575770" cy="1030476"/>
          </a:xfrm>
        </p:grpSpPr>
        <p:sp>
          <p:nvSpPr>
            <p:cNvPr id="55" name="양쪽 모서리가 둥근 사각형 54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양쪽 모서리가 둥근 사각형 246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타원 2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타원 2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타원 2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타원 2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타원 2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타원 2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타원 2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타원 2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2" name="그룹 281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292" name="타원 29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타원 29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타원 29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타원 29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타원 29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298" name="타원 29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타원 29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타원 29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3" name="그룹 332"/>
          <p:cNvGrpSpPr/>
          <p:nvPr/>
        </p:nvGrpSpPr>
        <p:grpSpPr>
          <a:xfrm>
            <a:off x="4460314" y="4782897"/>
            <a:ext cx="378704" cy="677781"/>
            <a:chOff x="3942340" y="2065700"/>
            <a:chExt cx="575770" cy="1030476"/>
          </a:xfrm>
        </p:grpSpPr>
        <p:sp>
          <p:nvSpPr>
            <p:cNvPr id="334" name="양쪽 모서리가 둥근 사각형 333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양쪽 모서리가 둥근 사각형 334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양쪽 모서리가 둥근 사각형 335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7" name="그룹 336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57" name="타원 35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타원 35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타원 35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타원 35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타원 36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8" name="그룹 337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52" name="타원 35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타원 35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타원 35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타원 35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타원 35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9" name="그룹 338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47" name="타원 34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타원 3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타원 3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타원 3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타원 3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42" name="타원 34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타원 34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타원 34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타원 34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타원 34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1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728035" y="1888287"/>
            <a:ext cx="355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5050"/>
                </a:solidFill>
                <a:latin typeface="American Captain" pitchFamily="2" charset="0"/>
              </a:rPr>
              <a:t>Movie !</a:t>
            </a:r>
          </a:p>
        </p:txBody>
      </p:sp>
      <p:sp>
        <p:nvSpPr>
          <p:cNvPr id="258" name="TextBox 257"/>
          <p:cNvSpPr txBox="1"/>
          <p:nvPr/>
        </p:nvSpPr>
        <p:spPr>
          <a:xfrm rot="21289880">
            <a:off x="5463175" y="1315640"/>
            <a:ext cx="2364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Let’s go</a:t>
            </a:r>
          </a:p>
        </p:txBody>
      </p:sp>
      <p:grpSp>
        <p:nvGrpSpPr>
          <p:cNvPr id="312" name="그룹 311"/>
          <p:cNvGrpSpPr/>
          <p:nvPr/>
        </p:nvGrpSpPr>
        <p:grpSpPr>
          <a:xfrm>
            <a:off x="6498458" y="4782897"/>
            <a:ext cx="378704" cy="677781"/>
            <a:chOff x="3942340" y="2065700"/>
            <a:chExt cx="575770" cy="1030476"/>
          </a:xfrm>
        </p:grpSpPr>
        <p:sp>
          <p:nvSpPr>
            <p:cNvPr id="313" name="양쪽 모서리가 둥근 사각형 312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양쪽 모서리가 둥근 사각형 313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양쪽 모서리가 둥근 사각형 314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6" name="그룹 31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69" name="타원 36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타원 36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1" name="타원 37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2" name="타원 37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타원 373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7" name="그룹 316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31" name="타원 33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타원 33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타원 3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타원 3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타원 36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8" name="그룹 317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26" name="타원 32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타원 32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타원 32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타원 32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9" name="그룹 318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21" name="타원 32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타원 32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0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5" name="그룹 374"/>
          <p:cNvGrpSpPr/>
          <p:nvPr/>
        </p:nvGrpSpPr>
        <p:grpSpPr>
          <a:xfrm>
            <a:off x="8643947" y="4782897"/>
            <a:ext cx="378704" cy="677781"/>
            <a:chOff x="3942340" y="2065700"/>
            <a:chExt cx="575770" cy="1030476"/>
          </a:xfrm>
        </p:grpSpPr>
        <p:sp>
          <p:nvSpPr>
            <p:cNvPr id="376" name="양쪽 모서리가 둥근 사각형 375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양쪽 모서리가 둥근 사각형 376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양쪽 모서리가 둥근 사각형 377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9" name="그룹 378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99" name="타원 39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타원 39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타원 40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타원 40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타원 402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0" name="그룹 379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94" name="타원 39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타원 394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타원 395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타원 396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타원 39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1" name="그룹 380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89" name="타원 38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0" name="타원 38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1" name="타원 39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타원 39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타원 392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2" name="그룹 381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84" name="타원 38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5" name="타원 384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6" name="타원 385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7" name="타원 386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8" name="타원 38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3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96386" y="2424925"/>
            <a:ext cx="2108458" cy="3037836"/>
            <a:chOff x="196386" y="2424925"/>
            <a:chExt cx="2108458" cy="3037836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2" name="그룹 41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98" name="그룹 9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99" name="양쪽 모서리가 둥근 사각형 98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양쪽 모서리가 둥근 사각형 99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7" name="타원 96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양쪽 모서리가 둥근 사각형 10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8" name="포인트가 6개인 별 6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40" name="그룹 439"/>
          <p:cNvGrpSpPr/>
          <p:nvPr/>
        </p:nvGrpSpPr>
        <p:grpSpPr>
          <a:xfrm>
            <a:off x="3235737" y="4370083"/>
            <a:ext cx="1175829" cy="1087119"/>
            <a:chOff x="1532487" y="1849388"/>
            <a:chExt cx="2005456" cy="1854156"/>
          </a:xfrm>
        </p:grpSpPr>
        <p:sp>
          <p:nvSpPr>
            <p:cNvPr id="441" name="양쪽 모서리가 둥근 사각형 44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4" name="그룹 44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57" name="직사각형 45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5" name="그룹 44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46" name="이등변 삼각형 44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이등변 삼각형 446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이등변 삼각형 44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이등변 삼각형 44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양쪽 모서리가 둥근 사각형 44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1" name="양쪽 모서리가 둥근 사각형 45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양쪽 모서리가 둥근 사각형 45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양쪽 모서리가 둥근 사각형 45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양쪽 모서리가 둥근 사각형 45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양쪽 모서리가 둥근 사각형 45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양쪽 모서리가 둥근 사각형 45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8235892" y="782811"/>
            <a:ext cx="627753" cy="966521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10943211" y="2076566"/>
            <a:ext cx="851491" cy="269773"/>
            <a:chOff x="6372200" y="-1172362"/>
            <a:chExt cx="851491" cy="269773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>
              <a:off x="6538446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6" name="그룹 485"/>
          <p:cNvGrpSpPr/>
          <p:nvPr/>
        </p:nvGrpSpPr>
        <p:grpSpPr>
          <a:xfrm rot="10800000">
            <a:off x="9986900" y="1263112"/>
            <a:ext cx="851491" cy="332135"/>
            <a:chOff x="6372200" y="-1172362"/>
            <a:chExt cx="851491" cy="332135"/>
          </a:xfrm>
        </p:grpSpPr>
        <p:sp>
          <p:nvSpPr>
            <p:cNvPr id="487" name="모서리가 둥근 직사각형 486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모서리가 둥근 직사각형 487"/>
            <p:cNvSpPr/>
            <p:nvPr/>
          </p:nvSpPr>
          <p:spPr>
            <a:xfrm>
              <a:off x="6474910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모서리가 둥근 직사각형 488"/>
            <p:cNvSpPr/>
            <p:nvPr/>
          </p:nvSpPr>
          <p:spPr>
            <a:xfrm>
              <a:off x="6594862" y="-964949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992515" y="2424923"/>
            <a:ext cx="516190" cy="516190"/>
            <a:chOff x="1146479" y="2577325"/>
            <a:chExt cx="516190" cy="516190"/>
          </a:xfrm>
        </p:grpSpPr>
        <p:sp>
          <p:nvSpPr>
            <p:cNvPr id="502" name="타원 501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포인트가 6개인 별 502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타원 503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3758537" y="1579583"/>
            <a:ext cx="281595" cy="2286012"/>
            <a:chOff x="3758537" y="1579583"/>
            <a:chExt cx="281595" cy="2286012"/>
          </a:xfrm>
        </p:grpSpPr>
        <p:sp>
          <p:nvSpPr>
            <p:cNvPr id="105" name="직사각형 104"/>
            <p:cNvSpPr/>
            <p:nvPr/>
          </p:nvSpPr>
          <p:spPr>
            <a:xfrm>
              <a:off x="3758537" y="1749333"/>
              <a:ext cx="281595" cy="2116262"/>
            </a:xfrm>
            <a:custGeom>
              <a:avLst/>
              <a:gdLst>
                <a:gd name="connsiteX0" fmla="*/ 0 w 281595"/>
                <a:gd name="connsiteY0" fmla="*/ 0 h 2116262"/>
                <a:gd name="connsiteX1" fmla="*/ 281595 w 281595"/>
                <a:gd name="connsiteY1" fmla="*/ 0 h 2116262"/>
                <a:gd name="connsiteX2" fmla="*/ 281595 w 281595"/>
                <a:gd name="connsiteY2" fmla="*/ 2116262 h 2116262"/>
                <a:gd name="connsiteX3" fmla="*/ 0 w 281595"/>
                <a:gd name="connsiteY3" fmla="*/ 2116262 h 2116262"/>
                <a:gd name="connsiteX4" fmla="*/ 0 w 281595"/>
                <a:gd name="connsiteY4" fmla="*/ 0 h 2116262"/>
                <a:gd name="connsiteX0" fmla="*/ 0 w 281595"/>
                <a:gd name="connsiteY0" fmla="*/ 0 h 2116804"/>
                <a:gd name="connsiteX1" fmla="*/ 281595 w 281595"/>
                <a:gd name="connsiteY1" fmla="*/ 0 h 2116804"/>
                <a:gd name="connsiteX2" fmla="*/ 281595 w 281595"/>
                <a:gd name="connsiteY2" fmla="*/ 2116262 h 2116804"/>
                <a:gd name="connsiteX3" fmla="*/ 155354 w 281595"/>
                <a:gd name="connsiteY3" fmla="*/ 2116804 h 2116804"/>
                <a:gd name="connsiteX4" fmla="*/ 0 w 281595"/>
                <a:gd name="connsiteY4" fmla="*/ 2116262 h 2116804"/>
                <a:gd name="connsiteX5" fmla="*/ 0 w 281595"/>
                <a:gd name="connsiteY5" fmla="*/ 0 h 2116804"/>
                <a:gd name="connsiteX0" fmla="*/ 0 w 281595"/>
                <a:gd name="connsiteY0" fmla="*/ 0 h 2116262"/>
                <a:gd name="connsiteX1" fmla="*/ 281595 w 281595"/>
                <a:gd name="connsiteY1" fmla="*/ 0 h 2116262"/>
                <a:gd name="connsiteX2" fmla="*/ 281595 w 281595"/>
                <a:gd name="connsiteY2" fmla="*/ 2116262 h 2116262"/>
                <a:gd name="connsiteX3" fmla="*/ 138685 w 281595"/>
                <a:gd name="connsiteY3" fmla="*/ 1990598 h 2116262"/>
                <a:gd name="connsiteX4" fmla="*/ 0 w 281595"/>
                <a:gd name="connsiteY4" fmla="*/ 2116262 h 2116262"/>
                <a:gd name="connsiteX5" fmla="*/ 0 w 281595"/>
                <a:gd name="connsiteY5" fmla="*/ 0 h 211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595" h="2116262">
                  <a:moveTo>
                    <a:pt x="0" y="0"/>
                  </a:moveTo>
                  <a:lnTo>
                    <a:pt x="281595" y="0"/>
                  </a:lnTo>
                  <a:lnTo>
                    <a:pt x="281595" y="2116262"/>
                  </a:lnTo>
                  <a:lnTo>
                    <a:pt x="138685" y="1990598"/>
                  </a:lnTo>
                  <a:lnTo>
                    <a:pt x="0" y="2116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B1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1600" spc="3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CONTENTS</a:t>
              </a:r>
              <a:endParaRPr lang="ko-KR" altLang="en-US" sz="1600" spc="3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995936" y="1579583"/>
              <a:ext cx="18000" cy="1800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3786888" y="1579583"/>
              <a:ext cx="18000" cy="1800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475756" y="378471"/>
            <a:ext cx="847160" cy="1304331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0" name="직사각형 109"/>
          <p:cNvSpPr/>
          <p:nvPr/>
        </p:nvSpPr>
        <p:spPr>
          <a:xfrm>
            <a:off x="5043708" y="-5898849"/>
            <a:ext cx="4123385" cy="5556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4968208" y="-526876"/>
            <a:ext cx="147532" cy="6120680"/>
            <a:chOff x="5797119" y="1774998"/>
            <a:chExt cx="144016" cy="3688348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5797119" y="1774998"/>
              <a:ext cx="144016" cy="368834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양쪽 모서리가 둥근 사각형 271"/>
            <p:cNvSpPr/>
            <p:nvPr/>
          </p:nvSpPr>
          <p:spPr>
            <a:xfrm>
              <a:off x="5846150" y="1818513"/>
              <a:ext cx="46973" cy="362149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6" name="그룹 285"/>
          <p:cNvGrpSpPr/>
          <p:nvPr/>
        </p:nvGrpSpPr>
        <p:grpSpPr>
          <a:xfrm>
            <a:off x="4586805" y="-341977"/>
            <a:ext cx="921543" cy="255882"/>
            <a:chOff x="4094263" y="2713995"/>
            <a:chExt cx="921543" cy="255882"/>
          </a:xfrm>
        </p:grpSpPr>
        <p:sp>
          <p:nvSpPr>
            <p:cNvPr id="302" name="모서리가 둥근 직사각형 301"/>
            <p:cNvSpPr/>
            <p:nvPr/>
          </p:nvSpPr>
          <p:spPr>
            <a:xfrm>
              <a:off x="4094263" y="2713995"/>
              <a:ext cx="921543" cy="195060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양쪽 모서리가 둥근 사각형 302"/>
            <p:cNvSpPr/>
            <p:nvPr/>
          </p:nvSpPr>
          <p:spPr>
            <a:xfrm rot="10800000">
              <a:off x="4183476" y="2909054"/>
              <a:ext cx="743117" cy="608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4" name="그룹 303"/>
            <p:cNvGrpSpPr/>
            <p:nvPr/>
          </p:nvGrpSpPr>
          <p:grpSpPr>
            <a:xfrm>
              <a:off x="4178210" y="2765053"/>
              <a:ext cx="753648" cy="92943"/>
              <a:chOff x="4174815" y="2740508"/>
              <a:chExt cx="753648" cy="136449"/>
            </a:xfrm>
          </p:grpSpPr>
          <p:sp>
            <p:nvSpPr>
              <p:cNvPr id="306" name="모서리가 둥근 직사각형 305"/>
              <p:cNvSpPr/>
              <p:nvPr/>
            </p:nvSpPr>
            <p:spPr>
              <a:xfrm>
                <a:off x="417481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모서리가 둥근 직사각형 306"/>
              <p:cNvSpPr/>
              <p:nvPr/>
            </p:nvSpPr>
            <p:spPr>
              <a:xfrm>
                <a:off x="485645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모서리가 둥근 직사각형 307"/>
              <p:cNvSpPr/>
              <p:nvPr/>
            </p:nvSpPr>
            <p:spPr>
              <a:xfrm>
                <a:off x="4720127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모서리가 둥근 직사각형 308"/>
              <p:cNvSpPr/>
              <p:nvPr/>
            </p:nvSpPr>
            <p:spPr>
              <a:xfrm>
                <a:off x="4583799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모서리가 둥근 직사각형 309"/>
              <p:cNvSpPr/>
              <p:nvPr/>
            </p:nvSpPr>
            <p:spPr>
              <a:xfrm>
                <a:off x="4447471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모서리가 둥근 직사각형 310"/>
              <p:cNvSpPr/>
              <p:nvPr/>
            </p:nvSpPr>
            <p:spPr>
              <a:xfrm>
                <a:off x="4311143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2" name="직사각형 36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>
            <a:off x="5681210" y="1829766"/>
            <a:ext cx="2825780" cy="298825"/>
            <a:chOff x="9442809" y="1759583"/>
            <a:chExt cx="2825780" cy="298825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9442809" y="1759583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개요</a:t>
              </a:r>
              <a:endParaRPr lang="ko-KR" altLang="en-US" sz="11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9489379" y="1813970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1</a:t>
              </a:r>
              <a:endParaRPr lang="ko-KR" altLang="en-US" sz="12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5681210" y="2229584"/>
            <a:ext cx="2825780" cy="298825"/>
            <a:chOff x="9442809" y="2159401"/>
            <a:chExt cx="2825780" cy="298825"/>
          </a:xfrm>
        </p:grpSpPr>
        <p:sp>
          <p:nvSpPr>
            <p:cNvPr id="510" name="모서리가 둥근 직사각형 509"/>
            <p:cNvSpPr/>
            <p:nvPr/>
          </p:nvSpPr>
          <p:spPr>
            <a:xfrm>
              <a:off x="9442809" y="2159401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Open Sans Extrabold" panose="020B0906030804020204" pitchFamily="34" charset="0"/>
                </a:rPr>
                <a:t>개발 과정</a:t>
              </a:r>
              <a:endParaRPr lang="ko-KR" altLang="en-US" sz="11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Bold" pitchFamily="50" charset="-127"/>
                <a:ea typeface="나눔스퀘어 Bold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523" name="타원 522"/>
            <p:cNvSpPr/>
            <p:nvPr/>
          </p:nvSpPr>
          <p:spPr>
            <a:xfrm>
              <a:off x="9489379" y="2213788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</a:t>
              </a:r>
              <a:endParaRPr lang="ko-KR" altLang="en-US" sz="12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5681210" y="2629402"/>
            <a:ext cx="2825780" cy="298825"/>
            <a:chOff x="9442809" y="2559219"/>
            <a:chExt cx="2825780" cy="298825"/>
          </a:xfrm>
        </p:grpSpPr>
        <p:sp>
          <p:nvSpPr>
            <p:cNvPr id="511" name="모서리가 둥근 직사각형 510"/>
            <p:cNvSpPr/>
            <p:nvPr/>
          </p:nvSpPr>
          <p:spPr>
            <a:xfrm>
              <a:off x="9442809" y="2559219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화면 구현</a:t>
              </a:r>
              <a:endParaRPr lang="ko-KR" altLang="en-US" sz="11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524" name="타원 523"/>
            <p:cNvSpPr/>
            <p:nvPr/>
          </p:nvSpPr>
          <p:spPr>
            <a:xfrm>
              <a:off x="9489379" y="2613606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3</a:t>
              </a:r>
              <a:endParaRPr lang="ko-KR" altLang="en-US" sz="12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681210" y="3029220"/>
            <a:ext cx="2825780" cy="298825"/>
            <a:chOff x="9442809" y="2959037"/>
            <a:chExt cx="2825780" cy="298825"/>
          </a:xfrm>
        </p:grpSpPr>
        <p:sp>
          <p:nvSpPr>
            <p:cNvPr id="512" name="모서리가 둥근 직사각형 511"/>
            <p:cNvSpPr/>
            <p:nvPr/>
          </p:nvSpPr>
          <p:spPr>
            <a:xfrm>
              <a:off x="9442809" y="2959037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결론 및 개선방향</a:t>
              </a:r>
              <a:endParaRPr lang="ko-KR" altLang="en-US" sz="11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525" name="타원 524"/>
            <p:cNvSpPr/>
            <p:nvPr/>
          </p:nvSpPr>
          <p:spPr>
            <a:xfrm>
              <a:off x="9489379" y="3013424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4</a:t>
              </a:r>
              <a:endParaRPr lang="ko-KR" altLang="en-US" sz="12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5681210" y="3437434"/>
            <a:ext cx="2825780" cy="298825"/>
            <a:chOff x="9442809" y="3358855"/>
            <a:chExt cx="2825780" cy="298825"/>
          </a:xfrm>
        </p:grpSpPr>
        <p:sp>
          <p:nvSpPr>
            <p:cNvPr id="513" name="모서리가 둥근 직사각형 512"/>
            <p:cNvSpPr/>
            <p:nvPr/>
          </p:nvSpPr>
          <p:spPr>
            <a:xfrm>
              <a:off x="9442809" y="3358855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1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Q&amp;A</a:t>
              </a:r>
              <a:endParaRPr lang="ko-KR" altLang="en-US" sz="11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526" name="타원 525"/>
            <p:cNvSpPr/>
            <p:nvPr/>
          </p:nvSpPr>
          <p:spPr>
            <a:xfrm>
              <a:off x="9489379" y="3413242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5</a:t>
              </a:r>
              <a:endParaRPr lang="ko-KR" altLang="en-US" sz="120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6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7 2.22222E-6 L 2.77778E-7 0.97833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3000" accel="18000" decel="82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2.13115E-6 C 3.33333E-6 2.13115E-6 -0.00122 0.13059 -0.00122 0.13087 C -0.01042 0.12031 -0.00938 0.00444 3.33333E-6 2.13115E-6 Z " pathEditMode="relative" rAng="0" ptsTypes="fff">
                                      <p:cBhvr>
                                        <p:cTn id="18" dur="3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653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0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Rot by="120000">
                                      <p:cBhvr>
                                        <p:cTn id="2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-5.55556E-7 3.33333E-6 L -5.55556E-7 1.03055 " pathEditMode="relative" rAng="0" ptsTypes="AA">
                                      <p:cBhvr>
                                        <p:cTn id="35" dur="2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52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11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2" presetClass="emph" presetSubtype="0" repeatCount="indefinite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Rot by="120000">
                                      <p:cBhvr>
                                        <p:cTn id="57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289E-7 C 4.16667E-6 -0.00028 0.00086 -0.07419 0.00086 -0.07419 C 0.00972 -0.06863 0.0085 -0.00306 4.16667E-6 -4.0289E-7 Z " pathEditMode="relative" rAng="0" ptsTypes="fff">
                                      <p:cBhvr>
                                        <p:cTn id="63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372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3.33333E-6 L -1.18056 3.33333E-6 " pathEditMode="relative" rAng="0" ptsTypes="AA">
                                      <p:cBhvr>
                                        <p:cTn id="65" dur="98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45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9.55025E-7 L -1.40469 -9.55025E-7 " pathEditMode="relative" rAng="0" ptsTypes="AA">
                                      <p:cBhvr>
                                        <p:cTn id="67" dur="13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24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34 0 L -1.41841 0 " pathEditMode="relative" rAng="0" ptsTypes="AA">
                                      <p:cBhvr>
                                        <p:cTn id="69" dur="127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938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58" grpId="0"/>
      <p:bldP spid="258" grpId="1"/>
      <p:bldP spid="1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1" y="3034931"/>
            <a:ext cx="6793234" cy="254746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4" y="1129308"/>
            <a:ext cx="3217423" cy="2655957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rgbClr val="FFA98B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메인화면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검색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제목을 검색 시 영화 검색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메인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해당 영화 정보로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④  클릭 시 슬라이드로 다른 영화 정보 출력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⑤  각 버튼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클릭시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해당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로그인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로그인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회원가입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회원가입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목록으로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이벤트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이벤트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랭킹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랭킹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최신뉴스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최신 뉴스 페이지로 이동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79712" y="1417340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3" name="타원 32"/>
          <p:cNvSpPr/>
          <p:nvPr/>
        </p:nvSpPr>
        <p:spPr>
          <a:xfrm>
            <a:off x="1115616" y="2137420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4" name="타원 33"/>
          <p:cNvSpPr/>
          <p:nvPr/>
        </p:nvSpPr>
        <p:spPr>
          <a:xfrm>
            <a:off x="4283968" y="2137420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cxnSp>
        <p:nvCxnSpPr>
          <p:cNvPr id="4" name="직선 연결선 3"/>
          <p:cNvCxnSpPr>
            <a:endCxn id="34" idx="2"/>
          </p:cNvCxnSpPr>
          <p:nvPr/>
        </p:nvCxnSpPr>
        <p:spPr>
          <a:xfrm flipV="1">
            <a:off x="3923928" y="2254452"/>
            <a:ext cx="360040" cy="171000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547664" y="1089630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37" name="타원 36"/>
          <p:cNvSpPr/>
          <p:nvPr/>
        </p:nvSpPr>
        <p:spPr>
          <a:xfrm>
            <a:off x="4341830" y="1012276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987824" y="1129308"/>
            <a:ext cx="1152128" cy="144016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  <a:endCxn id="37" idx="2"/>
          </p:cNvCxnSpPr>
          <p:nvPr/>
        </p:nvCxnSpPr>
        <p:spPr>
          <a:xfrm flipV="1">
            <a:off x="4139952" y="1129308"/>
            <a:ext cx="201878" cy="72008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01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1" y="3034931"/>
            <a:ext cx="6793234" cy="2547463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8" y="1206662"/>
            <a:ext cx="4724016" cy="2558842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rgbClr val="FFA98B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메인화면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추천 장르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비 로그인 시 무작위로 추천 장르 변경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로그인 시 해당 유저가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즐겨찾기한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영화와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비슷한 장르의 영화를 추천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클릭 시 해당 영화 정보로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43608" y="2800867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2" name="그룹 51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3" name="그룹 52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4" name="타원 53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2" name="그룹 71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7" name="그룹 76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0" name="그룹 79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4" name="양쪽 모서리가 둥근 사각형 83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양쪽 모서리가 둥근 사각형 84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3" name="타원 82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8" name="직사각형 77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양쪽 모서리가 둥근 사각형 78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4" name="포인트가 6개인 별 7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7" name="타원 86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포인트가 6개인 별 87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64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_x217219600" descr="EMB0000125c21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7" y="1142832"/>
            <a:ext cx="4841587" cy="2578764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A98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검색결과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1763688" y="2306545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9" name="타원 78"/>
          <p:cNvSpPr/>
          <p:nvPr/>
        </p:nvSpPr>
        <p:spPr>
          <a:xfrm>
            <a:off x="560286" y="2857500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영화 제목 클릭 시 해당 영화 정보로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 페이지 버튼 클릭 시 해당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0" name="그룹 2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8" name="그룹 37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1" name="그룹 3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2" name="그룹 3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4" name="그룹 43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45" name="그룹 44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7" name="그룹 56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8" name="그룹 57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9" name="모서리가 둥근 직사각형 5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모서리가 둥근 직사각형 5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0" name="그룹 49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1" name="그룹 5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5" name="모서리가 둥근 직사각형 5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모서리가 둥근 직사각형 5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" name="그룹 5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3" name="모서리가 둥근 직사각형 5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모서리가 둥근 직사각형 5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6" name="타원 45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64" name="그룹 63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68" name="그룹 67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71" name="그룹 70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73" name="양쪽 모서리가 둥근 사각형 72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양쪽 모서리가 둥근 사각형 73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2" name="타원 71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양쪽 모서리가 둥근 사각형 6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6" name="포인트가 6개인 별 65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77" name="타원 76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포인트가 6개인 별 79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37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61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로그인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①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로그인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아이디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또는 비밀번호 입력 오류나 공백이면 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경고메시지</a:t>
            </a:r>
            <a:endParaRPr lang="ko-KR" altLang="en-US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빈칸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알림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아이디 공백 후 로그인 시 경고 알림</a:t>
            </a: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65485"/>
            <a:ext cx="3118717" cy="2353052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rgbClr val="FFA98B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85" y="3554345"/>
            <a:ext cx="3096141" cy="1006240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rgbClr val="FFA98B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1117804" y="3027701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33" name="타원 32"/>
          <p:cNvSpPr/>
          <p:nvPr/>
        </p:nvSpPr>
        <p:spPr>
          <a:xfrm>
            <a:off x="3848336" y="3940433"/>
            <a:ext cx="236495" cy="234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6" name="그룹 35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4" name="그룹 4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" name="그룹 4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6" name="타원 4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" name="그룹 36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8" name="그룹 37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0" name="그룹 49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1" name="그룹 50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3" name="그룹 6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4" name="그룹 6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5" name="모서리가 둥근 직사각형 6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" name="모서리가 둥근 직사각형 6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6" name="그룹 55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7" name="그룹 56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8" name="그룹 57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9" name="모서리가 둥근 직사각형 5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모서리가 둥근 직사각형 5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2" name="타원 51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0" name="그룹 69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6" name="그룹 75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" name="양쪽 모서리가 둥근 사각형 86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양쪽 모서리가 둥근 사각형 87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" name="타원 85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3" name="직사각형 82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양쪽 모서리가 둥근 사각형 83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2" name="포인트가 6개인 별 71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9" name="그룹 88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90" name="타원 89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포인트가 6개인 별 90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58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회원가입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pic>
        <p:nvPicPr>
          <p:cNvPr id="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6" r="21585"/>
          <a:stretch/>
        </p:blipFill>
        <p:spPr bwMode="auto">
          <a:xfrm>
            <a:off x="755576" y="997153"/>
            <a:ext cx="4386286" cy="4022258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rgbClr val="FFA98B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7" name="타원 76"/>
          <p:cNvSpPr/>
          <p:nvPr/>
        </p:nvSpPr>
        <p:spPr>
          <a:xfrm>
            <a:off x="3786166" y="1536177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8" name="타원 77"/>
          <p:cNvSpPr/>
          <p:nvPr/>
        </p:nvSpPr>
        <p:spPr>
          <a:xfrm>
            <a:off x="4755405" y="2299149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79" name="타원 78"/>
          <p:cNvSpPr/>
          <p:nvPr/>
        </p:nvSpPr>
        <p:spPr>
          <a:xfrm>
            <a:off x="2872731" y="3304497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80" name="타원 79"/>
          <p:cNvSpPr/>
          <p:nvPr/>
        </p:nvSpPr>
        <p:spPr>
          <a:xfrm>
            <a:off x="936469" y="4749685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중복확인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등록되지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않은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ID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는 사용 가능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등록된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ID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는 사용 불가능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비밀번호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확인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비밀번호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기입과 비밀번호 확인 기입이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불일치하면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가입불가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 우편번호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찾기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우편번호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검색으로 가입 주소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간편기입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-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상세주소는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직접입력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④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가입하기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비밀번호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불일치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기입란 공백 시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경고알림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정상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기입 시 가입완료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3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51201" name="_x219540592" descr="EMB0000125c214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2" y="1061045"/>
            <a:ext cx="4861615" cy="258943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7C8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영화 목록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80" name="타원 79"/>
          <p:cNvSpPr/>
          <p:nvPr/>
        </p:nvSpPr>
        <p:spPr>
          <a:xfrm>
            <a:off x="936469" y="4749685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해당 영화 이미지 클릭 시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상세 정보 페이지로 이동 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상세 기능 페이지 추가 예정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7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17409" name="_x217221120" descr="EMB0000125c21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80" y="911462"/>
            <a:ext cx="3484016" cy="373697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A98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이벤트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각 사진 클릭 시 해당 사이트로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2" name="그룹 3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3" name="그룹 3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4" name="그룹 3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5" name="그룹 3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6" name="그룹 45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47" name="그룹 46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1" name="그룹 50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2" name="그룹 51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3" name="그룹 5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7" name="모서리가 둥근 직사각형 5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모서리가 둥근 직사각형 5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4" name="그룹 5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5" name="모서리가 둥근 직사각형 5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모서리가 둥근 직사각형 5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8" name="타원 47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66" name="그룹 65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0" name="그룹 69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73" name="그룹 7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76" name="양쪽 모서리가 둥근 사각형 75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양쪽 모서리가 둥근 사각형 76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4" name="타원 7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1" name="직사각형 70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양쪽 모서리가 둥근 사각형 7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8" name="포인트가 6개인 별 6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79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3" name="타원 82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포인트가 6개인 별 83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6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랭킹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827584" y="1044459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추가 예정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0" name="그룹 2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8" name="그룹 37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1" name="그룹 3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2" name="그룹 3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4" name="그룹 43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45" name="그룹 44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7" name="그룹 56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8" name="그룹 57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9" name="모서리가 둥근 직사각형 5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모서리가 둥근 직사각형 5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0" name="그룹 49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1" name="그룹 5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5" name="모서리가 둥근 직사각형 5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모서리가 둥근 직사각형 5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" name="그룹 5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3" name="모서리가 둥근 직사각형 5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모서리가 둥근 직사각형 5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6" name="타원 45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64" name="그룹 63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68" name="그룹 67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71" name="그룹 70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73" name="양쪽 모서리가 둥근 사각형 72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양쪽 모서리가 둥근 사각형 73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2" name="타원 71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양쪽 모서리가 둥근 사각형 6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6" name="포인트가 6개인 별 65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77" name="타원 76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포인트가 6개인 별 7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25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19457" name="_x219538432" descr="EMB0000125c213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85" y="997153"/>
            <a:ext cx="4303293" cy="355825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FFA98B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5030970" y="278262"/>
            <a:ext cx="288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최신뉴스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각 사진 클릭 시 해당 사이트로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1" name="그룹 30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9" name="그룹 38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2" name="그룹 31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3" name="그룹 32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5" name="타원 34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5" name="그룹 44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46" name="그룹 45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0" name="그룹 49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2" name="모서리가 둥근 직사각형 61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모서리가 둥근 직사각형 62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9" name="그룹 58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0" name="모서리가 둥근 직사각형 5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모서리가 둥근 직사각형 6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1" name="그룹 50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2" name="그룹 51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6" name="모서리가 둥근 직사각형 5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" name="모서리가 둥근 직사각형 56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3" name="그룹 52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54" name="모서리가 둥근 직사각형 53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모서리가 둥근 직사각형 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7" name="타원 46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65" name="그룹 64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69" name="그룹 68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72" name="그룹 71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74" name="양쪽 모서리가 둥근 사각형 73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양쪽 모서리가 둥근 사각형 7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3" name="타원 72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" name="직사각형 69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양쪽 모서리가 둥근 사각형 70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7" name="포인트가 6개인 별 66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79" name="타원 78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포인트가 6개인 별 79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7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30" name="_x63819760" descr="EMB000009706e5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4" y="1139870"/>
            <a:ext cx="4829228" cy="316879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A98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780789" y="283554"/>
            <a:ext cx="358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관리자 페이지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244122" y="2857500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클릭 시 영화 정보 추가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시 회원 목록 확인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클릭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목록 확인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30689" y="3263667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230689" y="3669834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7" name="직선 연결선 6"/>
          <p:cNvCxnSpPr>
            <a:endCxn id="78" idx="6"/>
          </p:cNvCxnSpPr>
          <p:nvPr/>
        </p:nvCxnSpPr>
        <p:spPr>
          <a:xfrm flipH="1" flipV="1">
            <a:off x="568744" y="2983169"/>
            <a:ext cx="377406" cy="19818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31" idx="6"/>
          </p:cNvCxnSpPr>
          <p:nvPr/>
        </p:nvCxnSpPr>
        <p:spPr>
          <a:xfrm flipV="1">
            <a:off x="555311" y="3295650"/>
            <a:ext cx="295589" cy="93686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32" idx="6"/>
          </p:cNvCxnSpPr>
          <p:nvPr/>
        </p:nvCxnSpPr>
        <p:spPr>
          <a:xfrm flipV="1">
            <a:off x="555311" y="3433564"/>
            <a:ext cx="344281" cy="361939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44" name="그룹 43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52" name="그룹 5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6" name="타원 5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" name="그룹 5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4" name="타원 5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8" name="그룹 57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9" name="그룹 58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71" name="그룹 7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76" name="모서리가 둥근 직사각형 7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모서리가 둥근 직사각형 76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2" name="그룹 7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73" name="모서리가 둥근 직사각형 7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모서리가 둥근 직사각형 7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4" name="그룹 63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60" name="타원 59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80" name="그룹 79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" name="그룹 85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9" name="그룹 88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91" name="양쪽 모서리가 둥근 사각형 90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양쪽 모서리가 둥근 사각형 91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0" name="타원 89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7" name="직사각형 86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양쪽 모서리가 둥근 사각형 87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4" name="포인트가 6개인 별 8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3" name="그룹 92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94" name="타원 93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포인트가 6개인 별 94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38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이중 물결 13"/>
          <p:cNvSpPr/>
          <p:nvPr/>
        </p:nvSpPr>
        <p:spPr>
          <a:xfrm>
            <a:off x="37787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2651685" y="2137420"/>
            <a:ext cx="3840631" cy="822196"/>
            <a:chOff x="3647043" y="2078204"/>
            <a:chExt cx="3840631" cy="822196"/>
          </a:xfrm>
        </p:grpSpPr>
        <p:sp>
          <p:nvSpPr>
            <p:cNvPr id="609" name="TextBox 608"/>
            <p:cNvSpPr txBox="1"/>
            <p:nvPr/>
          </p:nvSpPr>
          <p:spPr>
            <a:xfrm rot="21289880">
              <a:off x="3647043" y="2078204"/>
              <a:ext cx="19145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summary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4788024" y="2438735"/>
              <a:ext cx="2699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5050"/>
                  </a:solidFill>
                  <a:latin typeface="American Captain" pitchFamily="2" charset="0"/>
                </a:rPr>
                <a:t> </a:t>
              </a:r>
              <a:r>
                <a:rPr lang="en-US" altLang="ko-KR" sz="2400" dirty="0" smtClean="0">
                  <a:solidFill>
                    <a:srgbClr val="FF5050"/>
                  </a:solidFill>
                  <a:latin typeface="American Captain" pitchFamily="2" charset="0"/>
                </a:rPr>
                <a:t>              of </a:t>
              </a:r>
              <a:r>
                <a:rPr lang="en-US" altLang="ko-KR" sz="2400" dirty="0" smtClean="0">
                  <a:solidFill>
                    <a:srgbClr val="FF5050"/>
                  </a:solidFill>
                  <a:latin typeface="American Captain" pitchFamily="2" charset="0"/>
                </a:rPr>
                <a:t>Project</a:t>
              </a:r>
              <a:endParaRPr lang="en-US" altLang="ko-KR" sz="2400" dirty="0" smtClean="0">
                <a:solidFill>
                  <a:srgbClr val="FF5050"/>
                </a:solidFill>
                <a:latin typeface="American Captain" pitchFamily="2" charset="0"/>
              </a:endParaRP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2250136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354883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모서리가 둥근 직사각형 83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7" name="모서리가 둥근 직사각형 83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모서리가 둥근 직사각형 83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4" name="모서리가 둥근 직사각형 843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모서리가 둥근 직사각형 844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2" name="모서리가 둥근 직사각형 84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3" name="모서리가 둥근 직사각형 84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모서리가 둥근 직사각형 85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모서리가 둥근 직사각형 85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7" name="모서리가 둥근 직사각형 856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8" name="모서리가 둥근 직사각형 857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모서리가 둥근 직사각형 85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4" name="모서리가 둥근 직사각형 85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모서리가 둥근 직사각형 850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모서리가 둥근 직사각형 85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0" name="그룹 929"/>
          <p:cNvGrpSpPr/>
          <p:nvPr/>
        </p:nvGrpSpPr>
        <p:grpSpPr>
          <a:xfrm>
            <a:off x="5989177" y="934385"/>
            <a:ext cx="1248301" cy="1248300"/>
            <a:chOff x="5032314" y="875479"/>
            <a:chExt cx="1084192" cy="1084191"/>
          </a:xfrm>
        </p:grpSpPr>
        <p:sp>
          <p:nvSpPr>
            <p:cNvPr id="931" name="모서리가 둥근 직사각형 93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모서리가 둥근 직사각형 93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모서리가 둥근 직사각형 93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4" name="모서리가 둥근 직사각형 93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모서리가 둥근 직사각형 93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모서리가 둥근 직사각형 93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모서리가 둥근 직사각형 93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모서리가 둥근 직사각형 93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9" name="모서리가 둥근 직사각형 93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모서리가 둥근 직사각형 93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모서리가 둥근 직사각형 94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2" name="모서리가 둥근 직사각형 94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3" name="모서리가 둥근 직사각형 94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4" name="모서리가 둥근 직사각형 94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5" name="모서리가 둥근 직사각형 94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6" name="모서리가 둥근 직사각형 94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7" name="그룹 946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948" name="모서리가 둥근 직사각형 94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모서리가 둥근 직사각형 94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모서리가 둥근 직사각형 94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1" name="모서리가 둥근 직사각형 95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모서리가 둥근 직사각형 95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모서리가 둥근 직사각형 95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모서리가 둥근 직사각형 95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모서리가 둥근 직사각형 95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6" name="모서리가 둥근 직사각형 95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모서리가 둥근 직사각형 95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모서리가 둥근 직사각형 95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9" name="모서리가 둥근 직사각형 95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0" name="모서리가 둥근 직사각형 95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1" name="모서리가 둥근 직사각형 96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2" name="모서리가 둥근 직사각형 96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3" name="모서리가 둥근 직사각형 96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4" name="그룹 963"/>
          <p:cNvGrpSpPr/>
          <p:nvPr/>
        </p:nvGrpSpPr>
        <p:grpSpPr>
          <a:xfrm>
            <a:off x="1193431" y="2725632"/>
            <a:ext cx="786367" cy="786366"/>
            <a:chOff x="5032314" y="875479"/>
            <a:chExt cx="1084192" cy="1084191"/>
          </a:xfrm>
        </p:grpSpPr>
        <p:sp>
          <p:nvSpPr>
            <p:cNvPr id="965" name="모서리가 둥근 직사각형 96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모서리가 둥근 직사각형 96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모서리가 둥근 직사각형 96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모서리가 둥근 직사각형 96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모서리가 둥근 직사각형 96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모서리가 둥근 직사각형 96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모서리가 둥근 직사각형 97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모서리가 둥근 직사각형 97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3" name="모서리가 둥근 직사각형 97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모서리가 둥근 직사각형 97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모서리가 둥근 직사각형 97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모서리가 둥근 직사각형 97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7" name="모서리가 둥근 직사각형 97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8" name="모서리가 둥근 직사각형 97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9" name="모서리가 둥근 직사각형 97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0" name="모서리가 둥근 직사각형 97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5" name="그룹 1014"/>
          <p:cNvGrpSpPr/>
          <p:nvPr/>
        </p:nvGrpSpPr>
        <p:grpSpPr>
          <a:xfrm rot="900000">
            <a:off x="7288681" y="2725632"/>
            <a:ext cx="786367" cy="786366"/>
            <a:chOff x="5032314" y="875479"/>
            <a:chExt cx="1084192" cy="1084191"/>
          </a:xfrm>
        </p:grpSpPr>
        <p:sp>
          <p:nvSpPr>
            <p:cNvPr id="1016" name="모서리가 둥근 직사각형 1015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모서리가 둥근 직사각형 1016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모서리가 둥근 직사각형 1017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9" name="모서리가 둥근 직사각형 1018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모서리가 둥근 직사각형 1019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모서리가 둥근 직사각형 1020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모서리가 둥근 직사각형 102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모서리가 둥근 직사각형 102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모서리가 둥근 직사각형 1023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모서리가 둥근 직사각형 1024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모서리가 둥근 직사각형 1025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모서리가 둥근 직사각형 1026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8" name="모서리가 둥근 직사각형 1027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모서리가 둥근 직사각형 1028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모서리가 둥근 직사각형 102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모서리가 둥근 직사각형 103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712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12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6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2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4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400" tmFilter="0, 0; .2, .5; .8, .5; 1, 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700" autoRev="1" fill="hold"/>
                                        <p:tgtEl>
                                          <p:spTgt spid="10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900" tmFilter="0, 0; .2, .5; .8, .5; 1, 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450" autoRev="1" fill="hold"/>
                                        <p:tgtEl>
                                          <p:spTgt spid="9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9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1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 tmFilter="0, 0; .2, .5; .8, .5; 1, 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50" autoRev="1" fill="hold"/>
                                        <p:tgtEl>
                                          <p:spTgt spid="9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22529" name="_x217220800" descr="EMB0000125c213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2" y="1316039"/>
            <a:ext cx="5043961" cy="2686554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7C8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780789" y="283554"/>
            <a:ext cx="358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영화 정보 추가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1399354" y="2254020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각 항목 별로 영화 정보를 삽입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시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 영화 정보 삽입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 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실패 시 에러 메시지 발생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 클릭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항목 내용 초기화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④  클릭 시 관리자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561665" y="3389680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1856447" y="3616740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12" name="직선 연결선 11"/>
          <p:cNvCxnSpPr>
            <a:stCxn id="31" idx="6"/>
          </p:cNvCxnSpPr>
          <p:nvPr/>
        </p:nvCxnSpPr>
        <p:spPr>
          <a:xfrm flipV="1">
            <a:off x="1886287" y="3421663"/>
            <a:ext cx="295589" cy="93686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32" idx="6"/>
          </p:cNvCxnSpPr>
          <p:nvPr/>
        </p:nvCxnSpPr>
        <p:spPr>
          <a:xfrm flipV="1">
            <a:off x="2181069" y="3380470"/>
            <a:ext cx="344281" cy="361939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2" name="그룹 51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3" name="그룹 52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4" name="타원 53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2" name="그룹 71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7" name="그룹 76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5" name="양쪽 모서리가 둥근 사각형 8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양쪽 모서리가 둥근 사각형 8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4" name="타원 8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직사각형 7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양쪽 모서리가 둥근 사각형 7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4" name="포인트가 6개인 별 7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8" name="타원 8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포인트가 6개인 별 8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051720" y="2425452"/>
            <a:ext cx="1512168" cy="909009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1"/>
            <a:endCxn id="78" idx="5"/>
          </p:cNvCxnSpPr>
          <p:nvPr/>
        </p:nvCxnSpPr>
        <p:spPr>
          <a:xfrm flipH="1" flipV="1">
            <a:off x="1676436" y="2468550"/>
            <a:ext cx="375284" cy="411407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/>
          <p:cNvSpPr/>
          <p:nvPr/>
        </p:nvSpPr>
        <p:spPr>
          <a:xfrm>
            <a:off x="2735134" y="3641324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cxnSp>
        <p:nvCxnSpPr>
          <p:cNvPr id="13" name="직선 연결선 12"/>
          <p:cNvCxnSpPr>
            <a:stCxn id="91" idx="0"/>
          </p:cNvCxnSpPr>
          <p:nvPr/>
        </p:nvCxnSpPr>
        <p:spPr>
          <a:xfrm flipH="1" flipV="1">
            <a:off x="2735134" y="3421663"/>
            <a:ext cx="162311" cy="219661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47105" name="_x217220720" descr="EMB0000125c213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59" y="1202390"/>
            <a:ext cx="4429075" cy="2359049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7C8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499992" y="283554"/>
            <a:ext cx="404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영화 목록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(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관리자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)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3394272" y="2185979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클릭 시 해당 영화 정보 삭제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시 해당 페이지로 이동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 클릭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관리자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060250" y="3073390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4093365" y="2655386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12" name="직선 연결선 11"/>
          <p:cNvCxnSpPr>
            <a:stCxn id="31" idx="6"/>
          </p:cNvCxnSpPr>
          <p:nvPr/>
        </p:nvCxnSpPr>
        <p:spPr>
          <a:xfrm flipV="1">
            <a:off x="2384872" y="3115782"/>
            <a:ext cx="350262" cy="83277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32" idx="6"/>
          </p:cNvCxnSpPr>
          <p:nvPr/>
        </p:nvCxnSpPr>
        <p:spPr>
          <a:xfrm flipV="1">
            <a:off x="4417987" y="2419116"/>
            <a:ext cx="344281" cy="361939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2" name="그룹 51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3" name="그룹 52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4" name="타원 53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2" name="그룹 71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7" name="그룹 76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5" name="양쪽 모서리가 둥근 사각형 8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양쪽 모서리가 둥근 사각형 8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4" name="타원 8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직사각형 7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양쪽 모서리가 둥근 사각형 7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4" name="포인트가 6개인 별 7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8" name="타원 8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포인트가 6개인 별 8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>
            <a:endCxn id="78" idx="5"/>
          </p:cNvCxnSpPr>
          <p:nvPr/>
        </p:nvCxnSpPr>
        <p:spPr>
          <a:xfrm flipV="1">
            <a:off x="3556583" y="2400509"/>
            <a:ext cx="114771" cy="254877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48129" name="_x217219360" descr="EMB0000125c214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86170"/>
            <a:ext cx="4285059" cy="228234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7C8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499992" y="283554"/>
            <a:ext cx="404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회원 목록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(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관리자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)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4013059" y="1976004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45633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클릭 시 해당 회원 정보 수정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시 해당 회원 정보 삭제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 클릭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관리자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94968" y="2864445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4932040" y="2529717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12" name="직선 연결선 11"/>
          <p:cNvCxnSpPr/>
          <p:nvPr/>
        </p:nvCxnSpPr>
        <p:spPr>
          <a:xfrm flipH="1" flipV="1">
            <a:off x="4499992" y="2497460"/>
            <a:ext cx="57287" cy="366985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32" idx="0"/>
          </p:cNvCxnSpPr>
          <p:nvPr/>
        </p:nvCxnSpPr>
        <p:spPr>
          <a:xfrm flipH="1" flipV="1">
            <a:off x="4891730" y="2281437"/>
            <a:ext cx="202621" cy="248280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" name="그룹 3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2" name="그룹 51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53" name="그룹 52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9" name="모서리가 둥근 직사각형 6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모서리가 둥근 직사각형 6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3" name="모서리가 둥근 직사각형 6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모서리가 둥근 직사각형 6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모서리가 둥근 직사각형 61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4" name="타원 53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72" name="그룹 71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77" name="그룹 76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5" name="양쪽 모서리가 둥근 사각형 84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양쪽 모서리가 둥근 사각형 85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4" name="타원 83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직사각형 78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양쪽 모서리가 둥근 사각형 79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74" name="포인트가 6개인 별 73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8" name="타원 87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포인트가 6개인 별 88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 flipH="1" flipV="1">
            <a:off x="4175370" y="2227342"/>
            <a:ext cx="162311" cy="270118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97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49153" name="_x217221200" descr="EMB0000125c21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82" y="910061"/>
            <a:ext cx="3672408" cy="388965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7C8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499992" y="283554"/>
            <a:ext cx="404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영화상세정보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598334" y="2854886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730997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①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클릭 시 영화 목록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시 리뷰 작성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-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비로그인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시 로그인 필요 메시지 출력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 클릭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해당 회원의 </a:t>
            </a:r>
            <a:r>
              <a:rPr lang="ko-KR" altLang="en-US" sz="1300" dirty="0" err="1" smtClean="0">
                <a:latin typeface="나눔스퀘어 Bold" pitchFamily="50" charset="-127"/>
                <a:ea typeface="나눔스퀘어 Bold" pitchFamily="50" charset="-127"/>
              </a:rPr>
              <a:t>즐겨찾기에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     해당 영화 정보 추가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④  리뷰에 남긴 평점을 종합하여 평균 평점을 보여줌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⑤  리뷰 작성 페이지에서 남긴 평점을 보여줌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02818" y="3420308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589959" y="3807358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823129" y="3420308"/>
            <a:ext cx="652527" cy="125668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32" idx="7"/>
          </p:cNvCxnSpPr>
          <p:nvPr/>
        </p:nvCxnSpPr>
        <p:spPr>
          <a:xfrm flipV="1">
            <a:off x="867041" y="3420308"/>
            <a:ext cx="1040663" cy="423857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0" name="직선 연결선 9"/>
          <p:cNvCxnSpPr>
            <a:endCxn id="78" idx="5"/>
          </p:cNvCxnSpPr>
          <p:nvPr/>
        </p:nvCxnSpPr>
        <p:spPr>
          <a:xfrm flipH="1" flipV="1">
            <a:off x="875416" y="3069416"/>
            <a:ext cx="252923" cy="350893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419872" y="2980554"/>
            <a:ext cx="1008112" cy="344173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875274" y="3556817"/>
            <a:ext cx="536486" cy="1141044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4624811" y="3054397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cxnSp>
        <p:nvCxnSpPr>
          <p:cNvPr id="22" name="직선 연결선 21"/>
          <p:cNvCxnSpPr>
            <a:stCxn id="20" idx="3"/>
            <a:endCxn id="99" idx="2"/>
          </p:cNvCxnSpPr>
          <p:nvPr/>
        </p:nvCxnSpPr>
        <p:spPr>
          <a:xfrm>
            <a:off x="4427984" y="3152641"/>
            <a:ext cx="196827" cy="27425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/>
          <p:cNvSpPr/>
          <p:nvPr/>
        </p:nvSpPr>
        <p:spPr>
          <a:xfrm>
            <a:off x="2627784" y="4000092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</a:t>
            </a:r>
            <a:endParaRPr lang="ko-KR" altLang="en-US" sz="1400" dirty="0"/>
          </a:p>
        </p:txBody>
      </p:sp>
      <p:cxnSp>
        <p:nvCxnSpPr>
          <p:cNvPr id="25" name="직선 연결선 24"/>
          <p:cNvCxnSpPr>
            <a:stCxn id="98" idx="3"/>
            <a:endCxn id="103" idx="2"/>
          </p:cNvCxnSpPr>
          <p:nvPr/>
        </p:nvCxnSpPr>
        <p:spPr>
          <a:xfrm flipV="1">
            <a:off x="2411760" y="4125761"/>
            <a:ext cx="216024" cy="1578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10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pic>
        <p:nvPicPr>
          <p:cNvPr id="50177" name="_x217221360" descr="EMB0000125c21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16" y="1087414"/>
            <a:ext cx="3697873" cy="237011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7C8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499992" y="283554"/>
            <a:ext cx="404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화면구현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–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영화상세정보</a:t>
            </a:r>
            <a:endParaRPr lang="ko-KR" altLang="en-US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8" name="타원 77"/>
          <p:cNvSpPr/>
          <p:nvPr/>
        </p:nvSpPr>
        <p:spPr>
          <a:xfrm>
            <a:off x="2233069" y="1761513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5504038" y="997153"/>
            <a:ext cx="3277931" cy="3430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2014" y="86543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기능설명</a:t>
            </a:r>
            <a:endParaRPr lang="ko-KR" altLang="en-US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6097" y="1234762"/>
            <a:ext cx="3730997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①  클릭 시 영화 리뷰 내용 </a:t>
            </a: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DB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에 삽입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나눔스퀘어 Bold" pitchFamily="50" charset="-127"/>
                <a:ea typeface="나눔스퀘어 Bold" pitchFamily="50" charset="-127"/>
              </a:rPr>
              <a:t>    -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영화 상세 정보 페이지로 이동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②  클릭 시 작성한 내용 초기화</a:t>
            </a:r>
            <a:endParaRPr lang="en-US" altLang="ko-KR" sz="1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③  클릭 </a:t>
            </a:r>
            <a:r>
              <a:rPr lang="ko-KR" altLang="en-US" sz="1300" dirty="0">
                <a:latin typeface="나눔스퀘어 Bold" pitchFamily="50" charset="-127"/>
                <a:ea typeface="나눔스퀘어 Bold" pitchFamily="50" charset="-127"/>
              </a:rPr>
              <a:t>시 </a:t>
            </a: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해당 영화 상세 정보 페이지로 이동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 Bold" pitchFamily="50" charset="-127"/>
                <a:ea typeface="나눔스퀘어 Bold" pitchFamily="50" charset="-127"/>
              </a:rPr>
              <a:t>④  클릭했을 때의 별 개수만큼 평점을 입력</a:t>
            </a:r>
            <a:endParaRPr lang="en-US" altLang="ko-KR" sz="13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81206" y="2586845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395185" y="3592828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cxnSp>
        <p:nvCxnSpPr>
          <p:cNvPr id="12" name="직선 연결선 11"/>
          <p:cNvCxnSpPr>
            <a:endCxn id="31" idx="6"/>
          </p:cNvCxnSpPr>
          <p:nvPr/>
        </p:nvCxnSpPr>
        <p:spPr>
          <a:xfrm flipH="1">
            <a:off x="2305828" y="2497460"/>
            <a:ext cx="484267" cy="215054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32" idx="7"/>
          </p:cNvCxnSpPr>
          <p:nvPr/>
        </p:nvCxnSpPr>
        <p:spPr>
          <a:xfrm flipV="1">
            <a:off x="672267" y="3205778"/>
            <a:ext cx="371341" cy="423857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0" name="직선 연결선 9"/>
          <p:cNvCxnSpPr>
            <a:endCxn id="78" idx="5"/>
          </p:cNvCxnSpPr>
          <p:nvPr/>
        </p:nvCxnSpPr>
        <p:spPr>
          <a:xfrm flipH="1" flipV="1">
            <a:off x="2510151" y="1976043"/>
            <a:ext cx="252923" cy="350893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90095" y="1417340"/>
            <a:ext cx="1008112" cy="344173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4624811" y="3054397"/>
            <a:ext cx="324622" cy="251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cxnSp>
        <p:nvCxnSpPr>
          <p:cNvPr id="22" name="직선 연결선 21"/>
          <p:cNvCxnSpPr>
            <a:stCxn id="20" idx="3"/>
            <a:endCxn id="99" idx="2"/>
          </p:cNvCxnSpPr>
          <p:nvPr/>
        </p:nvCxnSpPr>
        <p:spPr>
          <a:xfrm>
            <a:off x="3798207" y="1589427"/>
            <a:ext cx="826604" cy="1590639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52" name="그룹 5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" name="그룹 59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4" name="타원 6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" name="그룹 60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2" name="타원 61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3" name="그룹 5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54" name="그룹 5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8" name="타원 5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56" name="타원 5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6" name="그룹 65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67" name="그룹 66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7" name="모서리가 둥근 직사각형 8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모서리가 둥근 직사각형 8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" name="그룹 8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" name="모서리가 둥근 직사각형 8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모서리가 둥근 직사각형 8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" name="그룹 71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73" name="그룹 7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79" name="모서리가 둥근 직사각형 7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모서리가 둥근 직사각형 7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" name="그룹 73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76" name="모서리가 둥근 직사각형 7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모서리가 둥근 직사각형 76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68" name="타원 67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90" name="그룹 89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94" name="그룹 93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97" name="그룹 96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101" name="양쪽 모서리가 둥근 사각형 100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양쪽 모서리가 둥근 사각형 101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0" name="타원 99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5" name="직사각형 94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양쪽 모서리가 둥근 사각형 95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92" name="포인트가 6개인 별 91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105" name="타원 104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포인트가 6개인 별 105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154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그룹 60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602" name="그룹 60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66" name="그룹 66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9" name="타원 71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0" name="타원 719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16" name="그룹 715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7" name="타원 71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" name="타원 7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4" name="그룹 60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10" name="타원 60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8" name="타원 6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06" name="타원 60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타원 60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21" name="그룹 720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722" name="그룹 721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26" name="그룹 725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46" name="그룹 845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0" name="모서리가 둥근 직사각형 84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5" name="모서리가 둥근 직사각형 8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7" name="그룹 846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8" name="모서리가 둥근 직사각형 847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9" name="모서리가 둥근 직사각형 84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7" name="그룹 726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3" name="그룹 83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0" name="모서리가 둥근 직사각형 83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1" name="모서리가 둥근 직사각형 84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5" name="그룹 834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36" name="모서리가 둥근 직사각형 83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9" name="모서리가 둥근 직사각형 83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723" name="타원 722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타원 723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타원 724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9" y="3034931"/>
            <a:ext cx="6793234" cy="2547463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11892" y="160444"/>
            <a:ext cx="4895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Screen embodiment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6078156" y="282279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주요 화면</a:t>
            </a:r>
            <a:endParaRPr lang="en-US" altLang="ko-KR" sz="2400" dirty="0" smtClean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856" name="그룹 855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861" name="그룹 860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5" name="그룹 864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68" name="그룹 86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0" name="양쪽 모서리가 둥근 사각형 869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1" name="양쪽 모서리가 둥근 사각형 870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9" name="타원 868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6" name="직사각형 865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양쪽 모서리가 둥근 사각형 866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2" name="그룹 861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63" name="포인트가 6개인 별 862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2" name="그룹 871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73" name="타원 872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4" name="포인트가 6개인 별 873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5" name="타원 874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79578" y="1131229"/>
            <a:ext cx="484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FF5050"/>
                </a:solidFill>
                <a:latin typeface="American Captain" pitchFamily="2" charset="0"/>
              </a:rPr>
              <a:t>화면 추가 </a:t>
            </a:r>
            <a:r>
              <a:rPr lang="ko-KR" altLang="en-US" dirty="0" smtClean="0">
                <a:solidFill>
                  <a:srgbClr val="FF5050"/>
                </a:solidFill>
                <a:latin typeface="American Captain" pitchFamily="2" charset="0"/>
              </a:rPr>
              <a:t>예정</a:t>
            </a:r>
            <a:r>
              <a:rPr lang="en-US" altLang="ko-KR" dirty="0" smtClean="0">
                <a:solidFill>
                  <a:srgbClr val="FF5050"/>
                </a:solidFill>
                <a:latin typeface="American Captain" pitchFamily="2" charset="0"/>
              </a:rPr>
              <a:t>( </a:t>
            </a:r>
            <a:r>
              <a:rPr lang="ko-KR" altLang="en-US" dirty="0" smtClean="0">
                <a:solidFill>
                  <a:srgbClr val="FF5050"/>
                </a:solidFill>
                <a:latin typeface="American Captain" pitchFamily="2" charset="0"/>
              </a:rPr>
              <a:t>회원 수정</a:t>
            </a:r>
            <a:r>
              <a:rPr lang="en-US" altLang="ko-KR" dirty="0" smtClean="0">
                <a:solidFill>
                  <a:srgbClr val="FF5050"/>
                </a:solidFill>
                <a:latin typeface="American Captain" pitchFamily="2" charset="0"/>
              </a:rPr>
              <a:t>,  </a:t>
            </a:r>
            <a:r>
              <a:rPr lang="ko-KR" altLang="en-US" dirty="0" smtClean="0">
                <a:solidFill>
                  <a:srgbClr val="FF5050"/>
                </a:solidFill>
                <a:latin typeface="American Captain" pitchFamily="2" charset="0"/>
              </a:rPr>
              <a:t>랭킹 등</a:t>
            </a:r>
            <a:r>
              <a:rPr lang="en-US" altLang="ko-KR" dirty="0" smtClean="0">
                <a:solidFill>
                  <a:srgbClr val="FF5050"/>
                </a:solidFill>
                <a:latin typeface="American Captain" pitchFamily="2" charset="0"/>
              </a:rPr>
              <a:t>)</a:t>
            </a:r>
            <a:endParaRPr lang="en-US" altLang="ko-KR" dirty="0" smtClean="0">
              <a:solidFill>
                <a:srgbClr val="FF5050"/>
              </a:solidFill>
              <a:latin typeface="American Captain" pitchFamily="2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86340" y="1373157"/>
            <a:ext cx="5546423" cy="33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429053" y="107998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89336" y="1059541"/>
            <a:ext cx="9554885" cy="48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88956" y="1120120"/>
            <a:ext cx="9862300" cy="48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99592" y="10965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65584" y="1104284"/>
            <a:ext cx="10775926" cy="53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971676" y="1135191"/>
            <a:ext cx="9448094" cy="48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71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이중 물결 13"/>
          <p:cNvSpPr/>
          <p:nvPr/>
        </p:nvSpPr>
        <p:spPr>
          <a:xfrm>
            <a:off x="37787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333816" y="2096910"/>
            <a:ext cx="3613345" cy="964103"/>
            <a:chOff x="4167453" y="1936297"/>
            <a:chExt cx="3613345" cy="964103"/>
          </a:xfrm>
        </p:grpSpPr>
        <p:sp>
          <p:nvSpPr>
            <p:cNvPr id="609" name="TextBox 608"/>
            <p:cNvSpPr txBox="1"/>
            <p:nvPr/>
          </p:nvSpPr>
          <p:spPr>
            <a:xfrm rot="20973818">
              <a:off x="4167453" y="1936297"/>
              <a:ext cx="36133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Conclusion </a:t>
              </a:r>
              <a:r>
                <a:rPr lang="en-US" altLang="ko-KR" sz="4000" b="1" dirty="0" smtClean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&amp;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5075371" y="2438735"/>
              <a:ext cx="21276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5050"/>
                  </a:solidFill>
                  <a:latin typeface="American Captain" pitchFamily="2" charset="0"/>
                </a:rPr>
                <a:t>       Improvements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4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2250136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354883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391" name="모서리가 둥근 직사각형 39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모서리가 둥근 직사각형 39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모서리가 둥근 직사각형 39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모서리가 둥근 직사각형 39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모서리가 둥근 직사각형 39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모서리가 둥근 직사각형 39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모서리가 둥근 직사각형 39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모서리가 둥근 직사각형 39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모서리가 둥근 직사각형 39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모서리가 둥근 직사각형 39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모서리가 둥근 직사각형 40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모서리가 둥근 직사각형 40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모서리가 둥근 직사각형 40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모서리가 둥근 직사각형 40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모서리가 둥근 직사각형 40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모서리가 둥근 직사각형 40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7" name="그룹 406"/>
          <p:cNvGrpSpPr/>
          <p:nvPr/>
        </p:nvGrpSpPr>
        <p:grpSpPr>
          <a:xfrm>
            <a:off x="5989177" y="934385"/>
            <a:ext cx="1248301" cy="1248300"/>
            <a:chOff x="5032314" y="875479"/>
            <a:chExt cx="1084192" cy="1084191"/>
          </a:xfrm>
        </p:grpSpPr>
        <p:sp>
          <p:nvSpPr>
            <p:cNvPr id="408" name="모서리가 둥근 직사각형 40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모서리가 둥근 직사각형 40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모서리가 둥근 직사각형 40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모서리가 둥근 직사각형 41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모서리가 둥근 직사각형 41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모서리가 둥근 직사각형 41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모서리가 둥근 직사각형 41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모서리가 둥근 직사각형 41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모서리가 둥근 직사각형 41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모서리가 둥근 직사각형 41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모서리가 둥근 직사각형 41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모서리가 둥근 직사각형 41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모서리가 둥근 직사각형 41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모서리가 둥근 직사각형 42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모서리가 둥근 직사각형 42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모서리가 둥근 직사각형 42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4" name="그룹 423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425" name="모서리가 둥근 직사각형 42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모서리가 둥근 직사각형 42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모서리가 둥근 직사각형 42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모서리가 둥근 직사각형 42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모서리가 둥근 직사각형 42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모서리가 둥근 직사각형 42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모서리가 둥근 직사각형 43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모서리가 둥근 직사각형 43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모서리가 둥근 직사각형 43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모서리가 둥근 직사각형 43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모서리가 둥근 직사각형 43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모서리가 둥근 직사각형 43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모서리가 둥근 직사각형 43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모서리가 둥근 직사각형 43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모서리가 둥근 직사각형 43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모서리가 둥근 직사각형 44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2" name="그룹 441"/>
          <p:cNvGrpSpPr/>
          <p:nvPr/>
        </p:nvGrpSpPr>
        <p:grpSpPr>
          <a:xfrm>
            <a:off x="1193431" y="2725632"/>
            <a:ext cx="786367" cy="786366"/>
            <a:chOff x="5032314" y="875479"/>
            <a:chExt cx="1084192" cy="1084191"/>
          </a:xfrm>
        </p:grpSpPr>
        <p:sp>
          <p:nvSpPr>
            <p:cNvPr id="443" name="모서리가 둥근 직사각형 442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모서리가 둥근 직사각형 44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모서리가 둥근 직사각형 444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모서리가 둥근 직사각형 445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모서리가 둥근 직사각형 446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모서리가 둥근 직사각형 447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모서리가 둥근 직사각형 448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모서리가 둥근 직사각형 449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모서리가 둥근 직사각형 450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모서리가 둥근 직사각형 451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모서리가 둥근 직사각형 452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모서리가 둥근 직사각형 453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모서리가 둥근 직사각형 454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모서리가 둥근 직사각형 455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모서리가 둥근 직사각형 456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모서리가 둥근 직사각형 457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9" name="그룹 458"/>
          <p:cNvGrpSpPr/>
          <p:nvPr/>
        </p:nvGrpSpPr>
        <p:grpSpPr>
          <a:xfrm rot="900000">
            <a:off x="7288681" y="2725632"/>
            <a:ext cx="786367" cy="786366"/>
            <a:chOff x="5032314" y="875479"/>
            <a:chExt cx="1084192" cy="1084191"/>
          </a:xfrm>
        </p:grpSpPr>
        <p:sp>
          <p:nvSpPr>
            <p:cNvPr id="460" name="모서리가 둥근 직사각형 459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모서리가 둥근 직사각형 460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모서리가 둥근 직사각형 461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모서리가 둥근 직사각형 464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모서리가 둥근 직사각형 465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모서리가 둥근 직사각형 466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모서리가 둥근 직사각형 467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모서리가 둥근 직사각형 468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모서리가 둥근 직사각형 469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모서리가 둥근 직사각형 470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모서리가 둥근 직사각형 471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모서리가 둥근 직사각형 472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모서리가 둥근 직사각형 473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모서리가 둥근 직사각형 474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모서리가 둥근 직사각형 476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88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12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6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28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4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400" tmFilter="0, 0; .2, .5; .8, .5; 1, 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700" autoRev="1" fill="hold"/>
                                        <p:tgtEl>
                                          <p:spTgt spid="4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900" tmFilter="0, 0; .2, .5; .8, .5; 1, 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450" autoRev="1" fill="hold"/>
                                        <p:tgtEl>
                                          <p:spTgt spid="4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4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100" tmFilter="0, 0; .2, .5; .8, .5; 1, 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50" autoRev="1" fill="hold"/>
                                        <p:tgtEl>
                                          <p:spTgt spid="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 tmFilter="0, 0; .2, .5; .8, .5; 1, 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50" autoRev="1" fill="hold"/>
                                        <p:tgtEl>
                                          <p:spTgt spid="4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3919209"/>
            <a:ext cx="6660232" cy="181861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74490" y="268120"/>
            <a:ext cx="2505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Conclusion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360504" y="-1534988"/>
            <a:ext cx="2227792" cy="712532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46916" y="2065412"/>
            <a:ext cx="7385114" cy="1569660"/>
            <a:chOff x="301049" y="2065412"/>
            <a:chExt cx="7385114" cy="1569660"/>
          </a:xfrm>
        </p:grpSpPr>
        <p:sp>
          <p:nvSpPr>
            <p:cNvPr id="34" name="TextBox 33"/>
            <p:cNvSpPr txBox="1"/>
            <p:nvPr/>
          </p:nvSpPr>
          <p:spPr>
            <a:xfrm>
              <a:off x="301049" y="2065412"/>
              <a:ext cx="3869100" cy="15696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자바를 통한 </a:t>
              </a:r>
              <a:r>
                <a:rPr lang="ko-KR" altLang="en-US" sz="1600" dirty="0" err="1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웹페이지</a:t>
              </a:r>
              <a:r>
                <a:rPr lang="ko-KR" altLang="en-US" sz="16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개발 및 구현</a:t>
              </a:r>
              <a:endParaRPr lang="en-US" altLang="ko-KR" sz="16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 </a:t>
              </a:r>
              <a:r>
                <a:rPr lang="ko-KR" altLang="en-US" sz="16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설계를 통한 효율적인 </a:t>
              </a:r>
              <a:r>
                <a:rPr lang="en-US" altLang="ko-KR" sz="16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 </a:t>
              </a:r>
              <a:r>
                <a:rPr lang="ko-KR" altLang="en-US" sz="1600" dirty="0" err="1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운영법</a:t>
              </a:r>
              <a:r>
                <a:rPr lang="ko-KR" altLang="en-US" sz="16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습득</a:t>
              </a:r>
              <a:endParaRPr lang="en-US" altLang="ko-KR" sz="16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추가 예정</a:t>
              </a:r>
              <a:endParaRPr lang="en-US" altLang="ko-KR" sz="16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16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16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170149" y="2065412"/>
              <a:ext cx="3516014" cy="156966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806070" y="2412006"/>
            <a:ext cx="3222314" cy="804870"/>
            <a:chOff x="4916615" y="2454196"/>
            <a:chExt cx="3222314" cy="804870"/>
          </a:xfrm>
        </p:grpSpPr>
        <p:sp>
          <p:nvSpPr>
            <p:cNvPr id="37" name="TextBox 36"/>
            <p:cNvSpPr txBox="1"/>
            <p:nvPr/>
          </p:nvSpPr>
          <p:spPr>
            <a:xfrm rot="21221576">
              <a:off x="4916615" y="2454196"/>
              <a:ext cx="234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</a:ln>
                  <a:solidFill>
                    <a:srgbClr val="FF5050"/>
                  </a:solidFill>
                  <a:latin typeface="Dopestyle " pitchFamily="2" charset="0"/>
                </a:rPr>
                <a:t>Let ’s go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91605" y="2872048"/>
              <a:ext cx="1647324" cy="387018"/>
            </a:xfrm>
            <a:prstGeom prst="rect">
              <a:avLst/>
            </a:prstGeom>
            <a:noFill/>
          </p:spPr>
          <p:txBody>
            <a:bodyPr wrap="square" rtlCol="0">
              <a:prstTxWarp prst="textSlantUp">
                <a:avLst/>
              </a:prstTxWarp>
              <a:spAutoFit/>
            </a:bodyPr>
            <a:lstStyle/>
            <a:p>
              <a:pPr algn="just"/>
              <a:r>
                <a:rPr lang="en-US" altLang="ko-KR" sz="1050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merican Captain" pitchFamily="2" charset="0"/>
                </a:rPr>
                <a:t>Movie!</a:t>
              </a:r>
              <a:endParaRPr lang="en-US" altLang="ko-KR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54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3919209"/>
            <a:ext cx="6660232" cy="181861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72234" y="218145"/>
            <a:ext cx="3614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Improvements</a:t>
            </a:r>
            <a:endParaRPr lang="en-US" altLang="ko-KR" sz="4000" dirty="0" smtClean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360504" y="-1534988"/>
            <a:ext cx="2227792" cy="712532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6916" y="2065412"/>
            <a:ext cx="7385114" cy="1477328"/>
            <a:chOff x="301049" y="2065412"/>
            <a:chExt cx="7385114" cy="1477328"/>
          </a:xfrm>
        </p:grpSpPr>
        <p:sp>
          <p:nvSpPr>
            <p:cNvPr id="6" name="TextBox 5"/>
            <p:cNvSpPr txBox="1"/>
            <p:nvPr/>
          </p:nvSpPr>
          <p:spPr>
            <a:xfrm>
              <a:off x="301049" y="2065412"/>
              <a:ext cx="3683175" cy="2462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rgbClr val="FF5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개선사항 추가 예정</a:t>
              </a:r>
              <a:endParaRPr lang="en-US" altLang="ko-KR" sz="1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84224" y="2065412"/>
              <a:ext cx="3701939" cy="1477328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806070" y="2412006"/>
            <a:ext cx="3222314" cy="804870"/>
            <a:chOff x="4916615" y="2454196"/>
            <a:chExt cx="3222314" cy="804870"/>
          </a:xfrm>
        </p:grpSpPr>
        <p:sp>
          <p:nvSpPr>
            <p:cNvPr id="114" name="TextBox 113"/>
            <p:cNvSpPr txBox="1"/>
            <p:nvPr/>
          </p:nvSpPr>
          <p:spPr>
            <a:xfrm rot="21221576">
              <a:off x="4916615" y="2454196"/>
              <a:ext cx="2348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ln w="12700">
                    <a:solidFill>
                      <a:schemeClr val="accent6">
                        <a:lumMod val="20000"/>
                        <a:lumOff val="80000"/>
                      </a:schemeClr>
                    </a:solidFill>
                  </a:ln>
                  <a:solidFill>
                    <a:srgbClr val="FF5050"/>
                  </a:solidFill>
                  <a:latin typeface="Dopestyle " pitchFamily="2" charset="0"/>
                </a:rPr>
                <a:t>Let ’s go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91605" y="2872048"/>
              <a:ext cx="1647324" cy="387018"/>
            </a:xfrm>
            <a:prstGeom prst="rect">
              <a:avLst/>
            </a:prstGeom>
            <a:noFill/>
          </p:spPr>
          <p:txBody>
            <a:bodyPr wrap="square" rtlCol="0">
              <a:prstTxWarp prst="textSlantUp">
                <a:avLst/>
              </a:prstTxWarp>
              <a:spAutoFit/>
            </a:bodyPr>
            <a:lstStyle/>
            <a:p>
              <a:pPr algn="just"/>
              <a:r>
                <a:rPr lang="en-US" altLang="ko-KR" sz="1050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merican Captain" pitchFamily="2" charset="0"/>
                </a:rPr>
                <a:t>Movie!</a:t>
              </a:r>
              <a:endParaRPr lang="en-US" altLang="ko-KR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1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그룹 477"/>
          <p:cNvGrpSpPr/>
          <p:nvPr/>
        </p:nvGrpSpPr>
        <p:grpSpPr>
          <a:xfrm>
            <a:off x="-3953565" y="-5539039"/>
            <a:ext cx="17217782" cy="16323114"/>
            <a:chOff x="-2630851" y="-2868650"/>
            <a:chExt cx="13933700" cy="13209679"/>
          </a:xfrm>
          <a:solidFill>
            <a:srgbClr val="FFC6B1"/>
          </a:solidFill>
        </p:grpSpPr>
        <p:sp>
          <p:nvSpPr>
            <p:cNvPr id="479" name="순서도: 병합 478"/>
            <p:cNvSpPr/>
            <p:nvPr/>
          </p:nvSpPr>
          <p:spPr>
            <a:xfrm rot="5400000">
              <a:off x="7149953" y="233564"/>
              <a:ext cx="1296144" cy="7009648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0" name="그룹 479"/>
            <p:cNvGrpSpPr/>
            <p:nvPr/>
          </p:nvGrpSpPr>
          <p:grpSpPr>
            <a:xfrm>
              <a:off x="-2594695" y="-2868650"/>
              <a:ext cx="13771935" cy="7051481"/>
              <a:chOff x="-2594695" y="-2868650"/>
              <a:chExt cx="13771935" cy="7051481"/>
            </a:xfrm>
            <a:grpFill/>
          </p:grpSpPr>
          <p:sp>
            <p:nvSpPr>
              <p:cNvPr id="506" name="순서도: 병합 505"/>
              <p:cNvSpPr/>
              <p:nvPr/>
            </p:nvSpPr>
            <p:spPr>
              <a:xfrm>
                <a:off x="3645129" y="-1764506"/>
                <a:ext cx="1296144" cy="5483844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0" name="순서도: 병합 509"/>
              <p:cNvSpPr/>
              <p:nvPr/>
            </p:nvSpPr>
            <p:spPr>
              <a:xfrm rot="1800000">
                <a:off x="5044853" y="-2868650"/>
                <a:ext cx="2024995" cy="7042515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1" name="순서도: 병합 510"/>
              <p:cNvSpPr/>
              <p:nvPr/>
            </p:nvSpPr>
            <p:spPr>
              <a:xfrm rot="3600000">
                <a:off x="6424472" y="-1805594"/>
                <a:ext cx="2122817" cy="7382719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2" name="그룹 511"/>
              <p:cNvGrpSpPr/>
              <p:nvPr/>
            </p:nvGrpSpPr>
            <p:grpSpPr>
              <a:xfrm flipH="1">
                <a:off x="-2594695" y="-2859684"/>
                <a:ext cx="7382719" cy="7042515"/>
                <a:chOff x="341295" y="-2563850"/>
                <a:chExt cx="7382719" cy="7042515"/>
              </a:xfrm>
              <a:grpFill/>
            </p:grpSpPr>
            <p:sp>
              <p:nvSpPr>
                <p:cNvPr id="513" name="순서도: 병합 512"/>
                <p:cNvSpPr/>
                <p:nvPr/>
              </p:nvSpPr>
              <p:spPr>
                <a:xfrm rot="1800000">
                  <a:off x="1591627" y="-2563850"/>
                  <a:ext cx="2024995" cy="7042515"/>
                </a:xfrm>
                <a:prstGeom prst="flowChartMerg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3" name="순서도: 병합 522"/>
                <p:cNvSpPr/>
                <p:nvPr/>
              </p:nvSpPr>
              <p:spPr>
                <a:xfrm rot="3600000">
                  <a:off x="2971246" y="-1500794"/>
                  <a:ext cx="2122817" cy="7382719"/>
                </a:xfrm>
                <a:prstGeom prst="flowChartMerg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81" name="그룹 480"/>
            <p:cNvGrpSpPr/>
            <p:nvPr/>
          </p:nvGrpSpPr>
          <p:grpSpPr>
            <a:xfrm flipV="1">
              <a:off x="-2592767" y="3289548"/>
              <a:ext cx="13771935" cy="7051481"/>
              <a:chOff x="-2594695" y="-2868650"/>
              <a:chExt cx="13771935" cy="7051481"/>
            </a:xfrm>
            <a:grpFill/>
          </p:grpSpPr>
          <p:sp>
            <p:nvSpPr>
              <p:cNvPr id="487" name="순서도: 병합 486"/>
              <p:cNvSpPr/>
              <p:nvPr/>
            </p:nvSpPr>
            <p:spPr>
              <a:xfrm>
                <a:off x="3645129" y="-1764506"/>
                <a:ext cx="1296144" cy="5483844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순서도: 병합 487"/>
              <p:cNvSpPr/>
              <p:nvPr/>
            </p:nvSpPr>
            <p:spPr>
              <a:xfrm rot="1800000">
                <a:off x="5044853" y="-2868650"/>
                <a:ext cx="2024995" cy="7042515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9" name="순서도: 병합 488"/>
              <p:cNvSpPr/>
              <p:nvPr/>
            </p:nvSpPr>
            <p:spPr>
              <a:xfrm rot="3600000">
                <a:off x="6424472" y="-1805594"/>
                <a:ext cx="2122817" cy="7382719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2" name="그룹 501"/>
              <p:cNvGrpSpPr/>
              <p:nvPr/>
            </p:nvGrpSpPr>
            <p:grpSpPr>
              <a:xfrm flipH="1">
                <a:off x="-2594695" y="-2859684"/>
                <a:ext cx="7382719" cy="7042515"/>
                <a:chOff x="341295" y="-2563850"/>
                <a:chExt cx="7382719" cy="7042515"/>
              </a:xfrm>
              <a:grpFill/>
            </p:grpSpPr>
            <p:sp>
              <p:nvSpPr>
                <p:cNvPr id="503" name="순서도: 병합 502"/>
                <p:cNvSpPr/>
                <p:nvPr/>
              </p:nvSpPr>
              <p:spPr>
                <a:xfrm rot="1800000">
                  <a:off x="1591627" y="-2563850"/>
                  <a:ext cx="2024995" cy="7042515"/>
                </a:xfrm>
                <a:prstGeom prst="flowChartMerg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4" name="순서도: 병합 503"/>
                <p:cNvSpPr/>
                <p:nvPr/>
              </p:nvSpPr>
              <p:spPr>
                <a:xfrm rot="3600000">
                  <a:off x="2971246" y="-1500794"/>
                  <a:ext cx="2122817" cy="7382719"/>
                </a:xfrm>
                <a:prstGeom prst="flowChartMerg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6" name="순서도: 병합 485"/>
            <p:cNvSpPr/>
            <p:nvPr/>
          </p:nvSpPr>
          <p:spPr>
            <a:xfrm rot="16200000" flipH="1">
              <a:off x="184067" y="275398"/>
              <a:ext cx="1296144" cy="692598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7" name="이중 물결 13"/>
          <p:cNvSpPr/>
          <p:nvPr/>
        </p:nvSpPr>
        <p:spPr>
          <a:xfrm>
            <a:off x="37787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90683" y="2244062"/>
            <a:ext cx="3089059" cy="911049"/>
            <a:chOff x="4417557" y="1989351"/>
            <a:chExt cx="3089059" cy="911049"/>
          </a:xfrm>
        </p:grpSpPr>
        <p:sp>
          <p:nvSpPr>
            <p:cNvPr id="609" name="TextBox 608"/>
            <p:cNvSpPr txBox="1"/>
            <p:nvPr/>
          </p:nvSpPr>
          <p:spPr>
            <a:xfrm rot="20973818">
              <a:off x="4417557" y="1989351"/>
              <a:ext cx="2504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Question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5379011" y="2438735"/>
              <a:ext cx="21276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5050"/>
                  </a:solidFill>
                  <a:latin typeface="American Captain" pitchFamily="2" charset="0"/>
                </a:rPr>
                <a:t>And answer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5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2250136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354883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391" name="모서리가 둥근 직사각형 39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모서리가 둥근 직사각형 39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모서리가 둥근 직사각형 39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모서리가 둥근 직사각형 39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모서리가 둥근 직사각형 39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모서리가 둥근 직사각형 39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모서리가 둥근 직사각형 39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모서리가 둥근 직사각형 39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모서리가 둥근 직사각형 39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모서리가 둥근 직사각형 39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모서리가 둥근 직사각형 40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모서리가 둥근 직사각형 40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모서리가 둥근 직사각형 40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모서리가 둥근 직사각형 40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모서리가 둥근 직사각형 40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모서리가 둥근 직사각형 40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7" name="그룹 406"/>
          <p:cNvGrpSpPr/>
          <p:nvPr/>
        </p:nvGrpSpPr>
        <p:grpSpPr>
          <a:xfrm>
            <a:off x="5989177" y="934385"/>
            <a:ext cx="1248301" cy="1248300"/>
            <a:chOff x="5032314" y="875479"/>
            <a:chExt cx="1084192" cy="1084191"/>
          </a:xfrm>
        </p:grpSpPr>
        <p:sp>
          <p:nvSpPr>
            <p:cNvPr id="408" name="모서리가 둥근 직사각형 40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모서리가 둥근 직사각형 40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모서리가 둥근 직사각형 40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모서리가 둥근 직사각형 41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모서리가 둥근 직사각형 41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모서리가 둥근 직사각형 41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모서리가 둥근 직사각형 41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모서리가 둥근 직사각형 41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모서리가 둥근 직사각형 41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모서리가 둥근 직사각형 41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모서리가 둥근 직사각형 41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모서리가 둥근 직사각형 41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모서리가 둥근 직사각형 41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모서리가 둥근 직사각형 42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모서리가 둥근 직사각형 42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모서리가 둥근 직사각형 42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4" name="그룹 423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425" name="모서리가 둥근 직사각형 42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모서리가 둥근 직사각형 42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모서리가 둥근 직사각형 42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모서리가 둥근 직사각형 42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모서리가 둥근 직사각형 42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모서리가 둥근 직사각형 42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모서리가 둥근 직사각형 43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모서리가 둥근 직사각형 43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모서리가 둥근 직사각형 43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모서리가 둥근 직사각형 43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모서리가 둥근 직사각형 43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모서리가 둥근 직사각형 43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모서리가 둥근 직사각형 43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모서리가 둥근 직사각형 43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모서리가 둥근 직사각형 43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모서리가 둥근 직사각형 44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2" name="그룹 441"/>
          <p:cNvGrpSpPr/>
          <p:nvPr/>
        </p:nvGrpSpPr>
        <p:grpSpPr>
          <a:xfrm>
            <a:off x="1193431" y="2725632"/>
            <a:ext cx="786367" cy="786366"/>
            <a:chOff x="5032314" y="875479"/>
            <a:chExt cx="1084192" cy="1084191"/>
          </a:xfrm>
        </p:grpSpPr>
        <p:sp>
          <p:nvSpPr>
            <p:cNvPr id="443" name="모서리가 둥근 직사각형 442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모서리가 둥근 직사각형 44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모서리가 둥근 직사각형 444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모서리가 둥근 직사각형 445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모서리가 둥근 직사각형 446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모서리가 둥근 직사각형 447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모서리가 둥근 직사각형 448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모서리가 둥근 직사각형 449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모서리가 둥근 직사각형 450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모서리가 둥근 직사각형 451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모서리가 둥근 직사각형 452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모서리가 둥근 직사각형 453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모서리가 둥근 직사각형 454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모서리가 둥근 직사각형 455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모서리가 둥근 직사각형 456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모서리가 둥근 직사각형 457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9" name="그룹 458"/>
          <p:cNvGrpSpPr/>
          <p:nvPr/>
        </p:nvGrpSpPr>
        <p:grpSpPr>
          <a:xfrm rot="900000">
            <a:off x="7288681" y="2725632"/>
            <a:ext cx="786367" cy="786366"/>
            <a:chOff x="5032314" y="875479"/>
            <a:chExt cx="1084192" cy="1084191"/>
          </a:xfrm>
        </p:grpSpPr>
        <p:sp>
          <p:nvSpPr>
            <p:cNvPr id="460" name="모서리가 둥근 직사각형 459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모서리가 둥근 직사각형 460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모서리가 둥근 직사각형 461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모서리가 둥근 직사각형 464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모서리가 둥근 직사각형 465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모서리가 둥근 직사각형 466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모서리가 둥근 직사각형 467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모서리가 둥근 직사각형 468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모서리가 둥근 직사각형 469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모서리가 둥근 직사각형 470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모서리가 둥근 직사각형 471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모서리가 둥근 직사각형 472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모서리가 둥근 직사각형 473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모서리가 둥근 직사각형 474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모서리가 둥근 직사각형 476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2808658" y="3166679"/>
            <a:ext cx="3526685" cy="322089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merican Captain" pitchFamily="2" charset="0"/>
              </a:rPr>
              <a:t>IF YOU HAVE ANY QUESTION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American Capta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32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12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6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28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4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400" tmFilter="0, 0; .2, .5; .8, .5; 1, 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700" autoRev="1" fill="hold"/>
                                        <p:tgtEl>
                                          <p:spTgt spid="4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900" tmFilter="0, 0; .2, .5; .8, .5; 1, 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450" autoRev="1" fill="hold"/>
                                        <p:tgtEl>
                                          <p:spTgt spid="4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4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100" tmFilter="0, 0; .2, .5; .8, .5; 1, 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50" autoRev="1" fill="hold"/>
                                        <p:tgtEl>
                                          <p:spTgt spid="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 tmFilter="0, 0; .2, .5; .8, .5; 1, 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50" autoRev="1" fill="hold"/>
                                        <p:tgtEl>
                                          <p:spTgt spid="4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2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21600000">
                                      <p:cBhvr>
                                        <p:cTn id="70" dur="64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09290" y="151904"/>
            <a:ext cx="502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Summary of Project 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83898" y="3512375"/>
            <a:ext cx="6335134" cy="17578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Java Servlet</a:t>
            </a:r>
            <a:r>
              <a:rPr lang="ko-KR" altLang="en-US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을 이용한  영화 소개 사이트 구축</a:t>
            </a:r>
            <a:endParaRPr lang="en-US" altLang="ko-KR" sz="1400" spc="3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DB </a:t>
            </a:r>
            <a:r>
              <a:rPr lang="ko-KR" altLang="en-US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연동을 통해 사용자가 원하는 장르의 다른 영화를 추천</a:t>
            </a:r>
            <a:endParaRPr lang="en-US" altLang="ko-KR" sz="1400" spc="3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spc="3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예매순</a:t>
            </a:r>
            <a:r>
              <a:rPr lang="en-US" altLang="ko-KR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, </a:t>
            </a:r>
            <a:r>
              <a:rPr lang="ko-KR" altLang="en-US" sz="1400" spc="300" dirty="0" err="1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개봉순</a:t>
            </a:r>
            <a:r>
              <a:rPr lang="ko-KR" altLang="en-US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 등의 영화 랭킹으로 실시간 영화 랭킹 조회</a:t>
            </a:r>
            <a:endParaRPr lang="en-US" altLang="ko-KR" sz="1400" spc="3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spc="3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다른 사용자들의 영화 리뷰를 보며 영화 정보 습득</a:t>
            </a:r>
            <a:endParaRPr lang="ko-KR" altLang="en-US" sz="1400" spc="3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grpSp>
        <p:nvGrpSpPr>
          <p:cNvPr id="601" name="그룹 60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602" name="그룹 60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66" name="그룹 66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9" name="타원 71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0" name="타원 719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16" name="그룹 715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7" name="타원 71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" name="타원 7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4" name="그룹 60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10" name="타원 60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8" name="타원 6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06" name="타원 60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타원 60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21" name="그룹 720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722" name="그룹 721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26" name="그룹 725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46" name="그룹 845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0" name="모서리가 둥근 직사각형 84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5" name="모서리가 둥근 직사각형 8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7" name="그룹 846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8" name="모서리가 둥근 직사각형 847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9" name="모서리가 둥근 직사각형 84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7" name="그룹 726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3" name="그룹 83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0" name="모서리가 둥근 직사각형 83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1" name="모서리가 둥근 직사각형 84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5" name="그룹 834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36" name="모서리가 둥근 직사각형 83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9" name="모서리가 둥근 직사각형 83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723" name="타원 722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타원 723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타원 724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861" name="그룹 860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5" name="그룹 864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68" name="그룹 86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0" name="양쪽 모서리가 둥근 사각형 869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1" name="양쪽 모서리가 둥근 사각형 870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9" name="타원 868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6" name="직사각형 865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양쪽 모서리가 둥근 사각형 866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2" name="그룹 861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63" name="포인트가 6개인 별 862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2" name="그룹 871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73" name="타원 872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4" name="포인트가 6개인 별 873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5" name="타원 874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03" y="1488377"/>
            <a:ext cx="2087239" cy="17659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isometricOffAxis1Right"/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00" y="1488378"/>
            <a:ext cx="2906053" cy="16428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8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897" y="1434867"/>
            <a:ext cx="2552777" cy="1644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RightFacing">
              <a:rot lat="623785" lon="18963666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" y="1318386"/>
            <a:ext cx="2242822" cy="181283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23586" lon="2652410" rev="9107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24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9220650" cy="54486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8" name="그룹 167"/>
          <p:cNvGrpSpPr/>
          <p:nvPr/>
        </p:nvGrpSpPr>
        <p:grpSpPr>
          <a:xfrm>
            <a:off x="7079583" y="513916"/>
            <a:ext cx="4338211" cy="4338211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160" name="그룹 15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16" name="그룹 11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9" name="타원 10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18" name="타원 11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61" name="그룹 16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62" name="그룹 16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6" name="타원 16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타원 16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3" name="그룹 16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4" name="타원 16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8" name="그룹 77"/>
          <p:cNvGrpSpPr/>
          <p:nvPr/>
        </p:nvGrpSpPr>
        <p:grpSpPr>
          <a:xfrm>
            <a:off x="7283509" y="716281"/>
            <a:ext cx="3933478" cy="3933479"/>
            <a:chOff x="4780095" y="60688"/>
            <a:chExt cx="3292300" cy="3292300"/>
          </a:xfrm>
        </p:grpSpPr>
        <p:grpSp>
          <p:nvGrpSpPr>
            <p:cNvPr id="80" name="그룹 79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91" name="그룹 9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5" name="모서리가 둥근 직사각형 9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모서리가 둥근 직사각형 9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3" name="모서리가 둥근 직사각형 9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모서리가 둥근 직사각형 9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84" name="그룹 83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모서리가 둥근 직사각형 8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6" name="그룹 8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7" name="모서리가 둥근 직사각형 8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모서리가 둥근 직사각형 8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81" name="타원 80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1270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04034" y="4369441"/>
            <a:ext cx="1175829" cy="1087119"/>
            <a:chOff x="1532487" y="1849388"/>
            <a:chExt cx="2005456" cy="185415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17" name="이등변 삼각형 16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양쪽 모서리가 둥근 사각형 21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양쪽 모서리가 둥근 사각형 25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206503" y="4782897"/>
            <a:ext cx="378704" cy="677781"/>
            <a:chOff x="3942340" y="2065700"/>
            <a:chExt cx="575770" cy="1030476"/>
          </a:xfrm>
        </p:grpSpPr>
        <p:sp>
          <p:nvSpPr>
            <p:cNvPr id="55" name="양쪽 모서리가 둥근 사각형 54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양쪽 모서리가 둥근 사각형 246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타원 2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타원 2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타원 2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타원 2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타원 2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타원 2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타원 2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타원 2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2" name="그룹 281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292" name="타원 29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타원 29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타원 29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타원 29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타원 29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298" name="타원 29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타원 29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타원 29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3" name="그룹 332"/>
          <p:cNvGrpSpPr/>
          <p:nvPr/>
        </p:nvGrpSpPr>
        <p:grpSpPr>
          <a:xfrm>
            <a:off x="1828611" y="4782897"/>
            <a:ext cx="378704" cy="677781"/>
            <a:chOff x="3942340" y="2065700"/>
            <a:chExt cx="575770" cy="1030476"/>
          </a:xfrm>
        </p:grpSpPr>
        <p:sp>
          <p:nvSpPr>
            <p:cNvPr id="334" name="양쪽 모서리가 둥근 사각형 333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양쪽 모서리가 둥근 사각형 334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양쪽 모서리가 둥근 사각형 335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7" name="그룹 336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57" name="타원 35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타원 35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타원 35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타원 35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타원 36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8" name="그룹 337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52" name="타원 35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타원 35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타원 35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타원 35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타원 35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9" name="그룹 338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47" name="타원 34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타원 3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타원 3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타원 3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타원 3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42" name="타원 34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타원 34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타원 34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타원 34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타원 34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1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3908785" y="3211323"/>
            <a:ext cx="2524193" cy="2249355"/>
            <a:chOff x="-2990123" y="3211323"/>
            <a:chExt cx="2524193" cy="2249355"/>
          </a:xfrm>
        </p:grpSpPr>
        <p:grpSp>
          <p:nvGrpSpPr>
            <p:cNvPr id="60" name="그룹 59"/>
            <p:cNvGrpSpPr/>
            <p:nvPr/>
          </p:nvGrpSpPr>
          <p:grpSpPr>
            <a:xfrm>
              <a:off x="-2809916" y="3211323"/>
              <a:ext cx="2095347" cy="2239760"/>
              <a:chOff x="6310163" y="2861799"/>
              <a:chExt cx="2431458" cy="2599036"/>
            </a:xfrm>
          </p:grpSpPr>
          <p:sp>
            <p:nvSpPr>
              <p:cNvPr id="3" name="순서도: 저장 데이터 2"/>
              <p:cNvSpPr/>
              <p:nvPr/>
            </p:nvSpPr>
            <p:spPr>
              <a:xfrm rot="5400000">
                <a:off x="7308035" y="3832307"/>
                <a:ext cx="347595" cy="1574672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6502 w 14835"/>
                  <a:gd name="connsiteY0" fmla="*/ 0 h 10000"/>
                  <a:gd name="connsiteX1" fmla="*/ 14835 w 14835"/>
                  <a:gd name="connsiteY1" fmla="*/ 0 h 10000"/>
                  <a:gd name="connsiteX2" fmla="*/ 13168 w 14835"/>
                  <a:gd name="connsiteY2" fmla="*/ 5000 h 10000"/>
                  <a:gd name="connsiteX3" fmla="*/ 14835 w 14835"/>
                  <a:gd name="connsiteY3" fmla="*/ 10000 h 10000"/>
                  <a:gd name="connsiteX4" fmla="*/ 6502 w 14835"/>
                  <a:gd name="connsiteY4" fmla="*/ 10000 h 10000"/>
                  <a:gd name="connsiteX5" fmla="*/ 0 w 14835"/>
                  <a:gd name="connsiteY5" fmla="*/ 5000 h 10000"/>
                  <a:gd name="connsiteX6" fmla="*/ 6502 w 14835"/>
                  <a:gd name="connsiteY6" fmla="*/ 0 h 10000"/>
                  <a:gd name="connsiteX0" fmla="*/ 6502 w 14835"/>
                  <a:gd name="connsiteY0" fmla="*/ 0 h 10000"/>
                  <a:gd name="connsiteX1" fmla="*/ 14835 w 14835"/>
                  <a:gd name="connsiteY1" fmla="*/ 0 h 10000"/>
                  <a:gd name="connsiteX2" fmla="*/ 9097 w 14835"/>
                  <a:gd name="connsiteY2" fmla="*/ 4977 h 10000"/>
                  <a:gd name="connsiteX3" fmla="*/ 14835 w 14835"/>
                  <a:gd name="connsiteY3" fmla="*/ 10000 h 10000"/>
                  <a:gd name="connsiteX4" fmla="*/ 6502 w 14835"/>
                  <a:gd name="connsiteY4" fmla="*/ 10000 h 10000"/>
                  <a:gd name="connsiteX5" fmla="*/ 0 w 14835"/>
                  <a:gd name="connsiteY5" fmla="*/ 5000 h 10000"/>
                  <a:gd name="connsiteX6" fmla="*/ 6502 w 1483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5" h="10000">
                    <a:moveTo>
                      <a:pt x="6502" y="0"/>
                    </a:moveTo>
                    <a:lnTo>
                      <a:pt x="14835" y="0"/>
                    </a:lnTo>
                    <a:cubicBezTo>
                      <a:pt x="13914" y="0"/>
                      <a:pt x="9097" y="2216"/>
                      <a:pt x="9097" y="4977"/>
                    </a:cubicBezTo>
                    <a:cubicBezTo>
                      <a:pt x="9097" y="7738"/>
                      <a:pt x="13914" y="10000"/>
                      <a:pt x="14835" y="10000"/>
                    </a:cubicBezTo>
                    <a:lnTo>
                      <a:pt x="6502" y="10000"/>
                    </a:lnTo>
                    <a:cubicBezTo>
                      <a:pt x="5581" y="10000"/>
                      <a:pt x="0" y="7761"/>
                      <a:pt x="0" y="5000"/>
                    </a:cubicBezTo>
                    <a:cubicBezTo>
                      <a:pt x="0" y="2239"/>
                      <a:pt x="5581" y="0"/>
                      <a:pt x="6502" y="0"/>
                    </a:cubicBezTo>
                    <a:close/>
                  </a:path>
                </a:pathLst>
              </a:custGeom>
              <a:solidFill>
                <a:srgbClr val="FFC6B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6310163" y="3335705"/>
                <a:ext cx="681416" cy="2125130"/>
                <a:chOff x="5700397" y="-2338085"/>
                <a:chExt cx="1843234" cy="5748488"/>
              </a:xfrm>
            </p:grpSpPr>
            <p:grpSp>
              <p:nvGrpSpPr>
                <p:cNvPr id="287" name="그룹 286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288" name="그룹 287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290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1" name="양쪽 모서리가 둥근 사각형 290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89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" name="그룹 5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5" name="양쪽 모서리가 둥근 사각형 4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" name="양쪽 모서리가 둥근 사각형 136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양쪽 모서리가 둥근 사각형 137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" name="모서리가 둥근 직사각형 6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" name="그룹 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45" name="모서리가 둥근 직사각형 14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8" name="모서리가 둥근 직사각형 147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9" name="모서리가 둥근 직사각형 148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모서리가 둥근 직사각형 149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2" name="그룹 151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53" name="모서리가 둥근 직사각형 152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" name="모서리가 둥근 직사각형 153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모서리가 둥근 직사각형 154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모서리가 둥근 직사각형 155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8060205" y="3335705"/>
                <a:ext cx="681416" cy="2125130"/>
                <a:chOff x="5700397" y="-2338085"/>
                <a:chExt cx="1843234" cy="5748488"/>
              </a:xfrm>
            </p:grpSpPr>
            <p:grpSp>
              <p:nvGrpSpPr>
                <p:cNvPr id="159" name="그룹 158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190" name="그룹 189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192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3" name="양쪽 모서리가 둥근 사각형 192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91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9" name="그룹 168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186" name="양쪽 모서리가 둥근 사각형 185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" name="양쪽 모서리가 둥근 사각형 186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" name="양쪽 모서리가 둥근 사각형 187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70" name="모서리가 둥근 직사각형 169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모서리가 둥근 직사각형 170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모서리가 둥근 직사각형 171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모서리가 둥근 직사각형 172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모서리가 둥근 직사각형 173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76" name="그룹 175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82" name="모서리가 둥근 직사각형 181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모서리가 둥근 직사각형 182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" name="모서리가 둥근 직사각형 183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" name="모서리가 둥근 직사각형 184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77" name="그룹 176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78" name="모서리가 둥근 직사각형 17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" name="모서리가 둥근 직사각형 17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" name="모서리가 둥근 직사각형 17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" name="모서리가 둥근 직사각형 18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4" name="이중 물결 13"/>
              <p:cNvSpPr/>
              <p:nvPr/>
            </p:nvSpPr>
            <p:spPr>
              <a:xfrm>
                <a:off x="6650872" y="2861799"/>
                <a:ext cx="523847" cy="224773"/>
              </a:xfrm>
              <a:custGeom>
                <a:avLst/>
                <a:gdLst>
                  <a:gd name="connsiteX0" fmla="*/ 0 w 686345"/>
                  <a:gd name="connsiteY0" fmla="*/ 18493 h 295895"/>
                  <a:gd name="connsiteX1" fmla="*/ 343173 w 686345"/>
                  <a:gd name="connsiteY1" fmla="*/ 18493 h 295895"/>
                  <a:gd name="connsiteX2" fmla="*/ 686345 w 686345"/>
                  <a:gd name="connsiteY2" fmla="*/ 18493 h 295895"/>
                  <a:gd name="connsiteX3" fmla="*/ 686345 w 686345"/>
                  <a:gd name="connsiteY3" fmla="*/ 277402 h 295895"/>
                  <a:gd name="connsiteX4" fmla="*/ 343173 w 686345"/>
                  <a:gd name="connsiteY4" fmla="*/ 277402 h 295895"/>
                  <a:gd name="connsiteX5" fmla="*/ 0 w 686345"/>
                  <a:gd name="connsiteY5" fmla="*/ 277402 h 295895"/>
                  <a:gd name="connsiteX6" fmla="*/ 0 w 686345"/>
                  <a:gd name="connsiteY6" fmla="*/ 18493 h 295895"/>
                  <a:gd name="connsiteX0" fmla="*/ 0 w 686345"/>
                  <a:gd name="connsiteY0" fmla="*/ 17795 h 294498"/>
                  <a:gd name="connsiteX1" fmla="*/ 343173 w 686345"/>
                  <a:gd name="connsiteY1" fmla="*/ 17795 h 294498"/>
                  <a:gd name="connsiteX2" fmla="*/ 686345 w 686345"/>
                  <a:gd name="connsiteY2" fmla="*/ 17795 h 294498"/>
                  <a:gd name="connsiteX3" fmla="*/ 567283 w 686345"/>
                  <a:gd name="connsiteY3" fmla="*/ 214792 h 294498"/>
                  <a:gd name="connsiteX4" fmla="*/ 343173 w 686345"/>
                  <a:gd name="connsiteY4" fmla="*/ 276704 h 294498"/>
                  <a:gd name="connsiteX5" fmla="*/ 0 w 686345"/>
                  <a:gd name="connsiteY5" fmla="*/ 276704 h 294498"/>
                  <a:gd name="connsiteX6" fmla="*/ 0 w 686345"/>
                  <a:gd name="connsiteY6" fmla="*/ 17795 h 294498"/>
                  <a:gd name="connsiteX0" fmla="*/ 0 w 686345"/>
                  <a:gd name="connsiteY0" fmla="*/ 17795 h 294498"/>
                  <a:gd name="connsiteX1" fmla="*/ 343173 w 686345"/>
                  <a:gd name="connsiteY1" fmla="*/ 17795 h 294498"/>
                  <a:gd name="connsiteX2" fmla="*/ 686345 w 686345"/>
                  <a:gd name="connsiteY2" fmla="*/ 17795 h 294498"/>
                  <a:gd name="connsiteX3" fmla="*/ 567283 w 686345"/>
                  <a:gd name="connsiteY3" fmla="*/ 214792 h 294498"/>
                  <a:gd name="connsiteX4" fmla="*/ 343173 w 686345"/>
                  <a:gd name="connsiteY4" fmla="*/ 276704 h 294498"/>
                  <a:gd name="connsiteX5" fmla="*/ 0 w 686345"/>
                  <a:gd name="connsiteY5" fmla="*/ 276704 h 294498"/>
                  <a:gd name="connsiteX6" fmla="*/ 0 w 686345"/>
                  <a:gd name="connsiteY6" fmla="*/ 17795 h 29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6345" h="294498">
                    <a:moveTo>
                      <a:pt x="0" y="17795"/>
                    </a:moveTo>
                    <a:cubicBezTo>
                      <a:pt x="114391" y="-43849"/>
                      <a:pt x="228782" y="79440"/>
                      <a:pt x="343173" y="17795"/>
                    </a:cubicBezTo>
                    <a:cubicBezTo>
                      <a:pt x="457563" y="-43849"/>
                      <a:pt x="571954" y="79440"/>
                      <a:pt x="686345" y="17795"/>
                    </a:cubicBezTo>
                    <a:cubicBezTo>
                      <a:pt x="686345" y="104098"/>
                      <a:pt x="681674" y="153148"/>
                      <a:pt x="567283" y="214792"/>
                    </a:cubicBezTo>
                    <a:cubicBezTo>
                      <a:pt x="452892" y="276436"/>
                      <a:pt x="457563" y="215059"/>
                      <a:pt x="343173" y="276704"/>
                    </a:cubicBezTo>
                    <a:cubicBezTo>
                      <a:pt x="228782" y="338348"/>
                      <a:pt x="114391" y="215059"/>
                      <a:pt x="0" y="276704"/>
                    </a:cubicBezTo>
                    <a:lnTo>
                      <a:pt x="0" y="17795"/>
                    </a:lnTo>
                    <a:close/>
                  </a:path>
                </a:pathLst>
              </a:cu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>
                <a:off x="6630937" y="2866762"/>
                <a:ext cx="34895" cy="49463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2" name="그룹 311"/>
            <p:cNvGrpSpPr/>
            <p:nvPr/>
          </p:nvGrpSpPr>
          <p:grpSpPr>
            <a:xfrm>
              <a:off x="-2990123" y="4782897"/>
              <a:ext cx="378704" cy="677781"/>
              <a:chOff x="3942340" y="2065700"/>
              <a:chExt cx="575770" cy="1030476"/>
            </a:xfrm>
          </p:grpSpPr>
          <p:sp>
            <p:nvSpPr>
              <p:cNvPr id="313" name="양쪽 모서리가 둥근 사각형 312"/>
              <p:cNvSpPr/>
              <p:nvPr/>
            </p:nvSpPr>
            <p:spPr>
              <a:xfrm>
                <a:off x="4201190" y="2281436"/>
                <a:ext cx="45719" cy="50461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양쪽 모서리가 둥근 사각형 313"/>
              <p:cNvSpPr/>
              <p:nvPr/>
            </p:nvSpPr>
            <p:spPr>
              <a:xfrm>
                <a:off x="3995963" y="2786053"/>
                <a:ext cx="468525" cy="2008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5" name="양쪽 모서리가 둥근 사각형 314"/>
              <p:cNvSpPr/>
              <p:nvPr/>
            </p:nvSpPr>
            <p:spPr>
              <a:xfrm rot="10800000">
                <a:off x="3942340" y="2983649"/>
                <a:ext cx="575770" cy="11252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6" name="그룹 315"/>
              <p:cNvGrpSpPr/>
              <p:nvPr/>
            </p:nvGrpSpPr>
            <p:grpSpPr>
              <a:xfrm rot="20171974">
                <a:off x="4098948" y="2791419"/>
                <a:ext cx="83464" cy="89665"/>
                <a:chOff x="3800295" y="1933967"/>
                <a:chExt cx="323441" cy="347469"/>
              </a:xfrm>
            </p:grpSpPr>
            <p:sp>
              <p:nvSpPr>
                <p:cNvPr id="369" name="타원 36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타원 36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1" name="타원 37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타원 37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타원 373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7" name="그룹 316"/>
              <p:cNvGrpSpPr/>
              <p:nvPr/>
            </p:nvGrpSpPr>
            <p:grpSpPr>
              <a:xfrm rot="17501561">
                <a:off x="4346994" y="2802378"/>
                <a:ext cx="83464" cy="89665"/>
                <a:chOff x="3800295" y="1933967"/>
                <a:chExt cx="323441" cy="347469"/>
              </a:xfrm>
            </p:grpSpPr>
            <p:sp>
              <p:nvSpPr>
                <p:cNvPr id="331" name="타원 330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2" name="타원 331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타원 364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타원 365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타원 36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8" name="그룹 317"/>
              <p:cNvGrpSpPr/>
              <p:nvPr/>
            </p:nvGrpSpPr>
            <p:grpSpPr>
              <a:xfrm rot="602786">
                <a:off x="4034174" y="2854034"/>
                <a:ext cx="113495" cy="121926"/>
                <a:chOff x="3800295" y="1933967"/>
                <a:chExt cx="323441" cy="347469"/>
              </a:xfrm>
            </p:grpSpPr>
            <p:sp>
              <p:nvSpPr>
                <p:cNvPr id="326" name="타원 325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타원 326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타원 327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타원 328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타원 329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9" name="그룹 318"/>
              <p:cNvGrpSpPr/>
              <p:nvPr/>
            </p:nvGrpSpPr>
            <p:grpSpPr>
              <a:xfrm rot="324920">
                <a:off x="4033756" y="2794870"/>
                <a:ext cx="60432" cy="64922"/>
                <a:chOff x="3800295" y="1933967"/>
                <a:chExt cx="323441" cy="347469"/>
              </a:xfrm>
            </p:grpSpPr>
            <p:sp>
              <p:nvSpPr>
                <p:cNvPr id="321" name="타원 320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타원 321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타원 322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타원 323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타원 324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0" name="사다리꼴 55"/>
              <p:cNvSpPr/>
              <p:nvPr/>
            </p:nvSpPr>
            <p:spPr>
              <a:xfrm>
                <a:off x="4052872" y="2065700"/>
                <a:ext cx="335946" cy="513483"/>
              </a:xfrm>
              <a:custGeom>
                <a:avLst/>
                <a:gdLst>
                  <a:gd name="connsiteX0" fmla="*/ 0 w 316512"/>
                  <a:gd name="connsiteY0" fmla="*/ 540341 h 540341"/>
                  <a:gd name="connsiteX1" fmla="*/ 79128 w 316512"/>
                  <a:gd name="connsiteY1" fmla="*/ 0 h 540341"/>
                  <a:gd name="connsiteX2" fmla="*/ 237384 w 316512"/>
                  <a:gd name="connsiteY2" fmla="*/ 0 h 540341"/>
                  <a:gd name="connsiteX3" fmla="*/ 316512 w 316512"/>
                  <a:gd name="connsiteY3" fmla="*/ 540341 h 540341"/>
                  <a:gd name="connsiteX4" fmla="*/ 0 w 316512"/>
                  <a:gd name="connsiteY4" fmla="*/ 540341 h 540341"/>
                  <a:gd name="connsiteX0" fmla="*/ 0 w 327294"/>
                  <a:gd name="connsiteY0" fmla="*/ 540341 h 540341"/>
                  <a:gd name="connsiteX1" fmla="*/ 79128 w 327294"/>
                  <a:gd name="connsiteY1" fmla="*/ 0 h 540341"/>
                  <a:gd name="connsiteX2" fmla="*/ 237384 w 327294"/>
                  <a:gd name="connsiteY2" fmla="*/ 0 h 540341"/>
                  <a:gd name="connsiteX3" fmla="*/ 316512 w 327294"/>
                  <a:gd name="connsiteY3" fmla="*/ 540341 h 540341"/>
                  <a:gd name="connsiteX4" fmla="*/ 0 w 327294"/>
                  <a:gd name="connsiteY4" fmla="*/ 540341 h 540341"/>
                  <a:gd name="connsiteX0" fmla="*/ 10782 w 338076"/>
                  <a:gd name="connsiteY0" fmla="*/ 540341 h 540341"/>
                  <a:gd name="connsiteX1" fmla="*/ 89910 w 338076"/>
                  <a:gd name="connsiteY1" fmla="*/ 0 h 540341"/>
                  <a:gd name="connsiteX2" fmla="*/ 248166 w 338076"/>
                  <a:gd name="connsiteY2" fmla="*/ 0 h 540341"/>
                  <a:gd name="connsiteX3" fmla="*/ 327294 w 338076"/>
                  <a:gd name="connsiteY3" fmla="*/ 540341 h 540341"/>
                  <a:gd name="connsiteX4" fmla="*/ 10782 w 338076"/>
                  <a:gd name="connsiteY4" fmla="*/ 540341 h 540341"/>
                  <a:gd name="connsiteX0" fmla="*/ 10782 w 339362"/>
                  <a:gd name="connsiteY0" fmla="*/ 540341 h 540341"/>
                  <a:gd name="connsiteX1" fmla="*/ 89910 w 339362"/>
                  <a:gd name="connsiteY1" fmla="*/ 0 h 540341"/>
                  <a:gd name="connsiteX2" fmla="*/ 248166 w 339362"/>
                  <a:gd name="connsiteY2" fmla="*/ 0 h 540341"/>
                  <a:gd name="connsiteX3" fmla="*/ 327294 w 339362"/>
                  <a:gd name="connsiteY3" fmla="*/ 540341 h 540341"/>
                  <a:gd name="connsiteX4" fmla="*/ 10782 w 339362"/>
                  <a:gd name="connsiteY4" fmla="*/ 540341 h 540341"/>
                  <a:gd name="connsiteX0" fmla="*/ 12068 w 340648"/>
                  <a:gd name="connsiteY0" fmla="*/ 540341 h 540341"/>
                  <a:gd name="connsiteX1" fmla="*/ 91196 w 340648"/>
                  <a:gd name="connsiteY1" fmla="*/ 0 h 540341"/>
                  <a:gd name="connsiteX2" fmla="*/ 249452 w 340648"/>
                  <a:gd name="connsiteY2" fmla="*/ 0 h 540341"/>
                  <a:gd name="connsiteX3" fmla="*/ 328580 w 340648"/>
                  <a:gd name="connsiteY3" fmla="*/ 540341 h 540341"/>
                  <a:gd name="connsiteX4" fmla="*/ 12068 w 340648"/>
                  <a:gd name="connsiteY4" fmla="*/ 540341 h 540341"/>
                  <a:gd name="connsiteX0" fmla="*/ 9716 w 335946"/>
                  <a:gd name="connsiteY0" fmla="*/ 581067 h 581067"/>
                  <a:gd name="connsiteX1" fmla="*/ 88844 w 335946"/>
                  <a:gd name="connsiteY1" fmla="*/ 40726 h 581067"/>
                  <a:gd name="connsiteX2" fmla="*/ 167882 w 335946"/>
                  <a:gd name="connsiteY2" fmla="*/ 38047 h 581067"/>
                  <a:gd name="connsiteX3" fmla="*/ 247100 w 335946"/>
                  <a:gd name="connsiteY3" fmla="*/ 40726 h 581067"/>
                  <a:gd name="connsiteX4" fmla="*/ 326228 w 335946"/>
                  <a:gd name="connsiteY4" fmla="*/ 581067 h 581067"/>
                  <a:gd name="connsiteX5" fmla="*/ 9716 w 335946"/>
                  <a:gd name="connsiteY5" fmla="*/ 581067 h 581067"/>
                  <a:gd name="connsiteX0" fmla="*/ 9716 w 335946"/>
                  <a:gd name="connsiteY0" fmla="*/ 669226 h 669226"/>
                  <a:gd name="connsiteX1" fmla="*/ 88844 w 335946"/>
                  <a:gd name="connsiteY1" fmla="*/ 128885 h 669226"/>
                  <a:gd name="connsiteX2" fmla="*/ 167882 w 335946"/>
                  <a:gd name="connsiteY2" fmla="*/ 0 h 669226"/>
                  <a:gd name="connsiteX3" fmla="*/ 247100 w 335946"/>
                  <a:gd name="connsiteY3" fmla="*/ 128885 h 669226"/>
                  <a:gd name="connsiteX4" fmla="*/ 326228 w 335946"/>
                  <a:gd name="connsiteY4" fmla="*/ 669226 h 669226"/>
                  <a:gd name="connsiteX5" fmla="*/ 9716 w 335946"/>
                  <a:gd name="connsiteY5" fmla="*/ 669226 h 66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946" h="669226">
                    <a:moveTo>
                      <a:pt x="9716" y="669226"/>
                    </a:moveTo>
                    <a:cubicBezTo>
                      <a:pt x="-29848" y="579169"/>
                      <a:pt x="62483" y="240423"/>
                      <a:pt x="88844" y="128885"/>
                    </a:cubicBezTo>
                    <a:cubicBezTo>
                      <a:pt x="115205" y="17347"/>
                      <a:pt x="141536" y="893"/>
                      <a:pt x="167882" y="0"/>
                    </a:cubicBezTo>
                    <a:cubicBezTo>
                      <a:pt x="194288" y="893"/>
                      <a:pt x="220709" y="17347"/>
                      <a:pt x="247100" y="128885"/>
                    </a:cubicBezTo>
                    <a:cubicBezTo>
                      <a:pt x="273491" y="240423"/>
                      <a:pt x="365792" y="579169"/>
                      <a:pt x="326228" y="669226"/>
                    </a:cubicBezTo>
                    <a:cubicBezTo>
                      <a:pt x="286664" y="759283"/>
                      <a:pt x="49280" y="759283"/>
                      <a:pt x="9716" y="669226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75" name="그룹 374"/>
            <p:cNvGrpSpPr/>
            <p:nvPr/>
          </p:nvGrpSpPr>
          <p:grpSpPr>
            <a:xfrm>
              <a:off x="-844634" y="4782897"/>
              <a:ext cx="378704" cy="677781"/>
              <a:chOff x="3942340" y="2065700"/>
              <a:chExt cx="575770" cy="1030476"/>
            </a:xfrm>
          </p:grpSpPr>
          <p:sp>
            <p:nvSpPr>
              <p:cNvPr id="376" name="양쪽 모서리가 둥근 사각형 375"/>
              <p:cNvSpPr/>
              <p:nvPr/>
            </p:nvSpPr>
            <p:spPr>
              <a:xfrm>
                <a:off x="4201190" y="2281436"/>
                <a:ext cx="45719" cy="50461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양쪽 모서리가 둥근 사각형 376"/>
              <p:cNvSpPr/>
              <p:nvPr/>
            </p:nvSpPr>
            <p:spPr>
              <a:xfrm>
                <a:off x="3995963" y="2786053"/>
                <a:ext cx="468525" cy="2008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양쪽 모서리가 둥근 사각형 377"/>
              <p:cNvSpPr/>
              <p:nvPr/>
            </p:nvSpPr>
            <p:spPr>
              <a:xfrm rot="10800000">
                <a:off x="3942340" y="2983649"/>
                <a:ext cx="575770" cy="11252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79" name="그룹 378"/>
              <p:cNvGrpSpPr/>
              <p:nvPr/>
            </p:nvGrpSpPr>
            <p:grpSpPr>
              <a:xfrm rot="20171974">
                <a:off x="4098948" y="2791419"/>
                <a:ext cx="83464" cy="89665"/>
                <a:chOff x="3800295" y="1933967"/>
                <a:chExt cx="323441" cy="347469"/>
              </a:xfrm>
            </p:grpSpPr>
            <p:sp>
              <p:nvSpPr>
                <p:cNvPr id="399" name="타원 39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타원 39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타원 40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타원 40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타원 402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0" name="그룹 379"/>
              <p:cNvGrpSpPr/>
              <p:nvPr/>
            </p:nvGrpSpPr>
            <p:grpSpPr>
              <a:xfrm rot="17501561">
                <a:off x="4346994" y="2802378"/>
                <a:ext cx="83464" cy="89665"/>
                <a:chOff x="3800295" y="1933967"/>
                <a:chExt cx="323441" cy="347469"/>
              </a:xfrm>
            </p:grpSpPr>
            <p:sp>
              <p:nvSpPr>
                <p:cNvPr id="394" name="타원 393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5" name="타원 394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6" name="타원 395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타원 396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타원 39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1" name="그룹 380"/>
              <p:cNvGrpSpPr/>
              <p:nvPr/>
            </p:nvGrpSpPr>
            <p:grpSpPr>
              <a:xfrm rot="602786">
                <a:off x="4034174" y="2854034"/>
                <a:ext cx="113495" cy="121926"/>
                <a:chOff x="3800295" y="1933967"/>
                <a:chExt cx="323441" cy="347469"/>
              </a:xfrm>
            </p:grpSpPr>
            <p:sp>
              <p:nvSpPr>
                <p:cNvPr id="389" name="타원 38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0" name="타원 38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1" name="타원 39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2" name="타원 39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3" name="타원 392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2" name="그룹 381"/>
              <p:cNvGrpSpPr/>
              <p:nvPr/>
            </p:nvGrpSpPr>
            <p:grpSpPr>
              <a:xfrm rot="324920">
                <a:off x="4033756" y="2794870"/>
                <a:ext cx="60432" cy="64922"/>
                <a:chOff x="3800295" y="1933967"/>
                <a:chExt cx="323441" cy="347469"/>
              </a:xfrm>
            </p:grpSpPr>
            <p:sp>
              <p:nvSpPr>
                <p:cNvPr id="384" name="타원 383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타원 384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타원 385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타원 386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타원 38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3" name="사다리꼴 55"/>
              <p:cNvSpPr/>
              <p:nvPr/>
            </p:nvSpPr>
            <p:spPr>
              <a:xfrm>
                <a:off x="4052872" y="2065700"/>
                <a:ext cx="335946" cy="513483"/>
              </a:xfrm>
              <a:custGeom>
                <a:avLst/>
                <a:gdLst>
                  <a:gd name="connsiteX0" fmla="*/ 0 w 316512"/>
                  <a:gd name="connsiteY0" fmla="*/ 540341 h 540341"/>
                  <a:gd name="connsiteX1" fmla="*/ 79128 w 316512"/>
                  <a:gd name="connsiteY1" fmla="*/ 0 h 540341"/>
                  <a:gd name="connsiteX2" fmla="*/ 237384 w 316512"/>
                  <a:gd name="connsiteY2" fmla="*/ 0 h 540341"/>
                  <a:gd name="connsiteX3" fmla="*/ 316512 w 316512"/>
                  <a:gd name="connsiteY3" fmla="*/ 540341 h 540341"/>
                  <a:gd name="connsiteX4" fmla="*/ 0 w 316512"/>
                  <a:gd name="connsiteY4" fmla="*/ 540341 h 540341"/>
                  <a:gd name="connsiteX0" fmla="*/ 0 w 327294"/>
                  <a:gd name="connsiteY0" fmla="*/ 540341 h 540341"/>
                  <a:gd name="connsiteX1" fmla="*/ 79128 w 327294"/>
                  <a:gd name="connsiteY1" fmla="*/ 0 h 540341"/>
                  <a:gd name="connsiteX2" fmla="*/ 237384 w 327294"/>
                  <a:gd name="connsiteY2" fmla="*/ 0 h 540341"/>
                  <a:gd name="connsiteX3" fmla="*/ 316512 w 327294"/>
                  <a:gd name="connsiteY3" fmla="*/ 540341 h 540341"/>
                  <a:gd name="connsiteX4" fmla="*/ 0 w 327294"/>
                  <a:gd name="connsiteY4" fmla="*/ 540341 h 540341"/>
                  <a:gd name="connsiteX0" fmla="*/ 10782 w 338076"/>
                  <a:gd name="connsiteY0" fmla="*/ 540341 h 540341"/>
                  <a:gd name="connsiteX1" fmla="*/ 89910 w 338076"/>
                  <a:gd name="connsiteY1" fmla="*/ 0 h 540341"/>
                  <a:gd name="connsiteX2" fmla="*/ 248166 w 338076"/>
                  <a:gd name="connsiteY2" fmla="*/ 0 h 540341"/>
                  <a:gd name="connsiteX3" fmla="*/ 327294 w 338076"/>
                  <a:gd name="connsiteY3" fmla="*/ 540341 h 540341"/>
                  <a:gd name="connsiteX4" fmla="*/ 10782 w 338076"/>
                  <a:gd name="connsiteY4" fmla="*/ 540341 h 540341"/>
                  <a:gd name="connsiteX0" fmla="*/ 10782 w 339362"/>
                  <a:gd name="connsiteY0" fmla="*/ 540341 h 540341"/>
                  <a:gd name="connsiteX1" fmla="*/ 89910 w 339362"/>
                  <a:gd name="connsiteY1" fmla="*/ 0 h 540341"/>
                  <a:gd name="connsiteX2" fmla="*/ 248166 w 339362"/>
                  <a:gd name="connsiteY2" fmla="*/ 0 h 540341"/>
                  <a:gd name="connsiteX3" fmla="*/ 327294 w 339362"/>
                  <a:gd name="connsiteY3" fmla="*/ 540341 h 540341"/>
                  <a:gd name="connsiteX4" fmla="*/ 10782 w 339362"/>
                  <a:gd name="connsiteY4" fmla="*/ 540341 h 540341"/>
                  <a:gd name="connsiteX0" fmla="*/ 12068 w 340648"/>
                  <a:gd name="connsiteY0" fmla="*/ 540341 h 540341"/>
                  <a:gd name="connsiteX1" fmla="*/ 91196 w 340648"/>
                  <a:gd name="connsiteY1" fmla="*/ 0 h 540341"/>
                  <a:gd name="connsiteX2" fmla="*/ 249452 w 340648"/>
                  <a:gd name="connsiteY2" fmla="*/ 0 h 540341"/>
                  <a:gd name="connsiteX3" fmla="*/ 328580 w 340648"/>
                  <a:gd name="connsiteY3" fmla="*/ 540341 h 540341"/>
                  <a:gd name="connsiteX4" fmla="*/ 12068 w 340648"/>
                  <a:gd name="connsiteY4" fmla="*/ 540341 h 540341"/>
                  <a:gd name="connsiteX0" fmla="*/ 9716 w 335946"/>
                  <a:gd name="connsiteY0" fmla="*/ 581067 h 581067"/>
                  <a:gd name="connsiteX1" fmla="*/ 88844 w 335946"/>
                  <a:gd name="connsiteY1" fmla="*/ 40726 h 581067"/>
                  <a:gd name="connsiteX2" fmla="*/ 167882 w 335946"/>
                  <a:gd name="connsiteY2" fmla="*/ 38047 h 581067"/>
                  <a:gd name="connsiteX3" fmla="*/ 247100 w 335946"/>
                  <a:gd name="connsiteY3" fmla="*/ 40726 h 581067"/>
                  <a:gd name="connsiteX4" fmla="*/ 326228 w 335946"/>
                  <a:gd name="connsiteY4" fmla="*/ 581067 h 581067"/>
                  <a:gd name="connsiteX5" fmla="*/ 9716 w 335946"/>
                  <a:gd name="connsiteY5" fmla="*/ 581067 h 581067"/>
                  <a:gd name="connsiteX0" fmla="*/ 9716 w 335946"/>
                  <a:gd name="connsiteY0" fmla="*/ 669226 h 669226"/>
                  <a:gd name="connsiteX1" fmla="*/ 88844 w 335946"/>
                  <a:gd name="connsiteY1" fmla="*/ 128885 h 669226"/>
                  <a:gd name="connsiteX2" fmla="*/ 167882 w 335946"/>
                  <a:gd name="connsiteY2" fmla="*/ 0 h 669226"/>
                  <a:gd name="connsiteX3" fmla="*/ 247100 w 335946"/>
                  <a:gd name="connsiteY3" fmla="*/ 128885 h 669226"/>
                  <a:gd name="connsiteX4" fmla="*/ 326228 w 335946"/>
                  <a:gd name="connsiteY4" fmla="*/ 669226 h 669226"/>
                  <a:gd name="connsiteX5" fmla="*/ 9716 w 335946"/>
                  <a:gd name="connsiteY5" fmla="*/ 669226 h 66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946" h="669226">
                    <a:moveTo>
                      <a:pt x="9716" y="669226"/>
                    </a:moveTo>
                    <a:cubicBezTo>
                      <a:pt x="-29848" y="579169"/>
                      <a:pt x="62483" y="240423"/>
                      <a:pt x="88844" y="128885"/>
                    </a:cubicBezTo>
                    <a:cubicBezTo>
                      <a:pt x="115205" y="17347"/>
                      <a:pt x="141536" y="893"/>
                      <a:pt x="167882" y="0"/>
                    </a:cubicBezTo>
                    <a:cubicBezTo>
                      <a:pt x="194288" y="893"/>
                      <a:pt x="220709" y="17347"/>
                      <a:pt x="247100" y="128885"/>
                    </a:cubicBezTo>
                    <a:cubicBezTo>
                      <a:pt x="273491" y="240423"/>
                      <a:pt x="365792" y="579169"/>
                      <a:pt x="326228" y="669226"/>
                    </a:cubicBezTo>
                    <a:cubicBezTo>
                      <a:pt x="286664" y="759283"/>
                      <a:pt x="49280" y="759283"/>
                      <a:pt x="9716" y="669226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8194464" y="2424925"/>
            <a:ext cx="2108458" cy="3037836"/>
            <a:chOff x="196386" y="2424925"/>
            <a:chExt cx="2108458" cy="3037836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2" name="그룹 41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98" name="그룹 9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99" name="양쪽 모서리가 둥근 사각형 98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양쪽 모서리가 둥근 사각형 99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7" name="타원 96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양쪽 모서리가 둥근 사각형 10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8" name="포인트가 6개인 별 6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40" name="그룹 439"/>
          <p:cNvGrpSpPr/>
          <p:nvPr/>
        </p:nvGrpSpPr>
        <p:grpSpPr>
          <a:xfrm>
            <a:off x="604034" y="4370083"/>
            <a:ext cx="1175829" cy="1087119"/>
            <a:chOff x="1532487" y="1849388"/>
            <a:chExt cx="2005456" cy="1854156"/>
          </a:xfrm>
        </p:grpSpPr>
        <p:sp>
          <p:nvSpPr>
            <p:cNvPr id="441" name="양쪽 모서리가 둥근 사각형 44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4" name="그룹 44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57" name="직사각형 45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5" name="그룹 44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46" name="이등변 삼각형 44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이등변 삼각형 446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이등변 삼각형 44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이등변 삼각형 44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양쪽 모서리가 둥근 사각형 44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1" name="양쪽 모서리가 둥근 사각형 45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양쪽 모서리가 둥근 사각형 45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양쪽 모서리가 둥근 사각형 45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양쪽 모서리가 둥근 사각형 45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양쪽 모서리가 둥근 사각형 45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양쪽 모서리가 둥근 사각형 45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1567595" y="3097538"/>
            <a:ext cx="627753" cy="966521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8990593" y="2424923"/>
            <a:ext cx="516190" cy="516190"/>
            <a:chOff x="1146479" y="2577325"/>
            <a:chExt cx="516190" cy="516190"/>
          </a:xfrm>
        </p:grpSpPr>
        <p:sp>
          <p:nvSpPr>
            <p:cNvPr id="502" name="타원 501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포인트가 6개인 별 502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타원 503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956773" y="3765965"/>
            <a:ext cx="449023" cy="691338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2" name="직사각형 36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이중 물결 13"/>
          <p:cNvSpPr/>
          <p:nvPr/>
        </p:nvSpPr>
        <p:spPr>
          <a:xfrm>
            <a:off x="3790929" y="329795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5" name="그룹 404"/>
          <p:cNvGrpSpPr/>
          <p:nvPr/>
        </p:nvGrpSpPr>
        <p:grpSpPr>
          <a:xfrm>
            <a:off x="2338150" y="3297953"/>
            <a:ext cx="4467701" cy="2168169"/>
            <a:chOff x="2271147" y="3215600"/>
            <a:chExt cx="4643729" cy="2253595"/>
          </a:xfrm>
        </p:grpSpPr>
        <p:grpSp>
          <p:nvGrpSpPr>
            <p:cNvPr id="406" name="그룹 40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622" name="그룹 621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624" name="직사각형 623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5" name="그룹 624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626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7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8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23" name="양쪽 모서리가 둥근 사각형 622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7" name="그룹 406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615" name="그룹 614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617" name="직사각형 616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18" name="그룹 617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619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0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1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16" name="양쪽 모서리가 둥근 사각형 615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8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9" name="그룹 408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90" name="그룹 58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611" name="그룹 610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613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4" name="양쪽 모서리가 둥근 사각형 613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12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1" name="그룹 59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608" name="양쪽 모서리가 둥근 사각형 607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9" name="양쪽 모서리가 둥근 사각형 608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0" name="양쪽 모서리가 둥근 사각형 609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2" name="모서리가 둥근 직사각형 59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3" name="모서리가 둥근 직사각형 592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4" name="모서리가 둥근 직사각형 593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5" name="모서리가 둥근 직사각형 594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6" name="모서리가 둥근 직사각형 595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7" name="모서리가 둥근 직사각형 596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8" name="그룹 597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604" name="모서리가 둥근 직사각형 60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5" name="모서리가 둥근 직사각형 6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6" name="모서리가 둥근 직사각형 60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7" name="모서리가 둥근 직사각형 60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9" name="그룹 598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600" name="모서리가 둥근 직사각형 599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1" name="모서리가 둥근 직사각형 600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2" name="모서리가 둥근 직사각형 601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3" name="모서리가 둥근 직사각형 602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10" name="그룹 409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65" name="그룹 564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86" name="그룹 58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8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9" name="양쪽 모서리가 둥근 사각형 58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8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6" name="그룹 565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83" name="양쪽 모서리가 둥근 사각형 582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4" name="양쪽 모서리가 둥근 사각형 58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5" name="양쪽 모서리가 둥근 사각형 58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7" name="모서리가 둥근 직사각형 566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모서리가 둥근 직사각형 567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모서리가 둥근 직사각형 568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모서리가 둥근 직사각형 569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모서리가 둥근 직사각형 570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모서리가 둥근 직사각형 571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79" name="모서리가 둥근 직사각형 578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0" name="모서리가 둥근 직사각형 579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1" name="모서리가 둥근 직사각형 580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2" name="모서리가 둥근 직사각형 581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74" name="그룹 573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75" name="모서리가 둥근 직사각형 574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6" name="모서리가 둥근 직사각형 575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7" name="모서리가 둥근 직사각형 57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8" name="모서리가 둥근 직사각형 57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11" name="양쪽 모서리가 둥근 사각형 410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2" name="그룹 411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509" name="직사각형 508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4" name="그룹 513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540" name="그룹 539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561" name="그룹 560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563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4" name="양쪽 모서리가 둥근 사각형 563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62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41" name="그룹 540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558" name="양쪽 모서리가 둥근 사각형 557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양쪽 모서리가 둥근 사각형 558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양쪽 모서리가 둥근 사각형 559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2" name="모서리가 둥근 직사각형 541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모서리가 둥근 직사각형 542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모서리가 둥근 직사각형 543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5" name="모서리가 둥근 직사각형 544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6" name="모서리가 둥근 직사각형 545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7" name="모서리가 둥근 직사각형 546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8" name="그룹 547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554" name="모서리가 둥근 직사각형 55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5" name="모서리가 둥근 직사각형 55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6" name="모서리가 둥근 직사각형 55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7" name="모서리가 둥근 직사각형 55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49" name="그룹 548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550" name="모서리가 둥근 직사각형 549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1" name="모서리가 둥근 직사각형 550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2" name="모서리가 둥근 직사각형 551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3" name="모서리가 둥근 직사각형 552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15" name="그룹 514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530" name="양쪽 모서리가 둥근 사각형 529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1" name="양쪽 모서리가 둥근 사각형 530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2" name="양쪽 모서리가 둥근 사각형 531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3" name="양쪽 모서리가 둥근 사각형 532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4" name="양쪽 모서리가 둥근 사각형 533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양쪽 모서리가 둥근 사각형 534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양쪽 모서리가 둥근 사각형 535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양쪽 모서리가 둥근 사각형 536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8" name="양쪽 모서리가 둥근 사각형 537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양쪽 모서리가 둥근 사각형 538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6" name="그룹 515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528" name="모서리가 둥근 직사각형 52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9" name="모서리가 둥근 직사각형 528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7" name="그룹 516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521" name="모서리가 둥근 직사각형 520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2" name="모서리가 둥근 직사각형 521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7" name="모서리가 둥근 직사각형 526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8" name="그룹 517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519" name="모서리가 둥근 직사각형 51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0" name="모서리가 둥근 직사각형 51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13" name="그룹 412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414" name="직사각형 413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5" name="그룹 414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437" name="그룹 436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501" name="그룹 500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50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8" name="양쪽 모서리가 둥근 사각형 50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05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38" name="그룹 437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498" name="양쪽 모서리가 둥근 사각형 497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9" name="양쪽 모서리가 둥근 사각형 498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0" name="양쪽 모서리가 둥근 사각형 499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9" name="모서리가 둥근 직사각형 438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3" name="모서리가 둥근 직사각형 462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4" name="모서리가 둥근 직사각형 463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7" name="모서리가 둥근 직사각형 476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2" name="모서리가 둥근 직사각형 481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3" name="모서리가 둥근 직사각형 482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84" name="그룹 483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494" name="모서리가 둥근 직사각형 49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5" name="모서리가 둥근 직사각형 49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6" name="모서리가 둥근 직사각형 49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7" name="모서리가 둥근 직사각형 49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85" name="그룹 484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490" name="모서리가 둥근 직사각형 489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1" name="모서리가 둥근 직사각형 490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2" name="모서리가 둥근 직사각형 491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3" name="모서리가 둥근 직사각형 492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16" name="그룹 415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27" name="양쪽 모서리가 둥근 사각형 426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양쪽 모서리가 둥근 사각형 427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9" name="양쪽 모서리가 둥근 사각형 428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0" name="양쪽 모서리가 둥근 사각형 429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1" name="양쪽 모서리가 둥근 사각형 430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2" name="양쪽 모서리가 둥근 사각형 431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3" name="양쪽 모서리가 둥근 사각형 432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4" name="양쪽 모서리가 둥근 사각형 433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5" name="양쪽 모서리가 둥근 사각형 434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6" name="양쪽 모서리가 둥근 사각형 435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7" name="그룹 416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425" name="모서리가 둥근 직사각형 424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모서리가 둥근 직사각형 425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8" name="그룹 41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422" name="모서리가 둥근 직사각형 421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모서리가 둥근 직사각형 422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모서리가 둥근 직사각형 423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9" name="그룹 418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420" name="모서리가 둥근 직사각형 419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" name="모서리가 둥근 직사각형 420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29" name="그룹 628"/>
          <p:cNvGrpSpPr/>
          <p:nvPr/>
        </p:nvGrpSpPr>
        <p:grpSpPr>
          <a:xfrm>
            <a:off x="6890231" y="4782897"/>
            <a:ext cx="378704" cy="677781"/>
            <a:chOff x="3942340" y="2065700"/>
            <a:chExt cx="575770" cy="1030476"/>
          </a:xfrm>
        </p:grpSpPr>
        <p:sp>
          <p:nvSpPr>
            <p:cNvPr id="630" name="양쪽 모서리가 둥근 사각형 629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1" name="양쪽 모서리가 둥근 사각형 63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양쪽 모서리가 둥근 사각형 631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3" name="그룹 632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653" name="타원 6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4" name="타원 6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5" name="타원 6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6" name="타원 6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7" name="타원 6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4" name="그룹 633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648" name="타원 64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9" name="타원 64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0" name="타원 64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1" name="타원 65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2" name="타원 651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5" name="그룹 634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643" name="타원 64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4" name="타원 64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5" name="타원 64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6" name="타원 64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7" name="타원 64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6" name="그룹 635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638" name="타원 63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9" name="타원 63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0" name="타원 63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1" name="타원 64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2" name="타원 641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7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6" name="그룹 685"/>
          <p:cNvGrpSpPr/>
          <p:nvPr/>
        </p:nvGrpSpPr>
        <p:grpSpPr>
          <a:xfrm>
            <a:off x="1296663" y="1061109"/>
            <a:ext cx="814795" cy="814794"/>
            <a:chOff x="5032314" y="875479"/>
            <a:chExt cx="1084192" cy="1084191"/>
          </a:xfrm>
        </p:grpSpPr>
        <p:sp>
          <p:nvSpPr>
            <p:cNvPr id="687" name="모서리가 둥근 직사각형 686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8" name="모서리가 둥근 직사각형 687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9" name="모서리가 둥근 직사각형 688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0" name="모서리가 둥근 직사각형 689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모서리가 둥근 직사각형 690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2" name="모서리가 둥근 직사각형 691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모서리가 둥근 직사각형 692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4" name="모서리가 둥근 직사각형 693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모서리가 둥근 직사각형 694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6" name="모서리가 둥근 직사각형 695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7" name="모서리가 둥근 직사각형 696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8" name="모서리가 둥근 직사각형 697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9" name="모서리가 둥근 직사각형 698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0" name="모서리가 둥근 직사각형 699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1" name="모서리가 둥근 직사각형 700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2" name="모서리가 둥근 직사각형 70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3" name="그룹 702"/>
          <p:cNvGrpSpPr/>
          <p:nvPr/>
        </p:nvGrpSpPr>
        <p:grpSpPr>
          <a:xfrm>
            <a:off x="4735343" y="314791"/>
            <a:ext cx="1455314" cy="1455313"/>
            <a:chOff x="5032314" y="875479"/>
            <a:chExt cx="1084192" cy="1084191"/>
          </a:xfrm>
        </p:grpSpPr>
        <p:sp>
          <p:nvSpPr>
            <p:cNvPr id="704" name="모서리가 둥근 직사각형 703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5" name="모서리가 둥근 직사각형 704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6" name="모서리가 둥근 직사각형 705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7" name="모서리가 둥근 직사각형 706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8" name="모서리가 둥근 직사각형 707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모서리가 둥근 직사각형 708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모서리가 둥근 직사각형 709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1" name="모서리가 둥근 직사각형 710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모서리가 둥근 직사각형 711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3" name="모서리가 둥근 직사각형 712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모서리가 둥근 직사각형 713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모서리가 둥근 직사각형 714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6" name="모서리가 둥근 직사각형 715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" name="모서리가 둥근 직사각형 716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" name="모서리가 둥근 직사각형 717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9" name="모서리가 둥근 직사각형 718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0" name="그룹 719"/>
          <p:cNvGrpSpPr/>
          <p:nvPr/>
        </p:nvGrpSpPr>
        <p:grpSpPr>
          <a:xfrm rot="1800000">
            <a:off x="693938" y="2465996"/>
            <a:ext cx="488479" cy="488478"/>
            <a:chOff x="5032314" y="875479"/>
            <a:chExt cx="1084192" cy="1084191"/>
          </a:xfrm>
        </p:grpSpPr>
        <p:sp>
          <p:nvSpPr>
            <p:cNvPr id="721" name="모서리가 둥근 직사각형 72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2" name="모서리가 둥근 직사각형 72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3" name="모서리가 둥근 직사각형 72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모서리가 둥근 직사각형 72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모서리가 둥근 직사각형 72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6" name="모서리가 둥근 직사각형 72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7" name="모서리가 둥근 직사각형 72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8" name="모서리가 둥근 직사각형 72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9" name="모서리가 둥근 직사각형 72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0" name="모서리가 둥근 직사각형 72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1" name="모서리가 둥근 직사각형 73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2" name="모서리가 둥근 직사각형 73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3" name="모서리가 둥근 직사각형 73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모서리가 둥근 직사각형 73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모서리가 둥근 직사각형 73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6" name="모서리가 둥근 직사각형 73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7" name="그룹 736"/>
          <p:cNvGrpSpPr/>
          <p:nvPr/>
        </p:nvGrpSpPr>
        <p:grpSpPr>
          <a:xfrm>
            <a:off x="507692" y="413476"/>
            <a:ext cx="786367" cy="786366"/>
            <a:chOff x="5032314" y="875479"/>
            <a:chExt cx="1084192" cy="1084191"/>
          </a:xfrm>
        </p:grpSpPr>
        <p:sp>
          <p:nvSpPr>
            <p:cNvPr id="738" name="모서리가 둥근 직사각형 73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9" name="모서리가 둥근 직사각형 73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0" name="모서리가 둥근 직사각형 73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1" name="모서리가 둥근 직사각형 74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2" name="모서리가 둥근 직사각형 74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3" name="모서리가 둥근 직사각형 74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4" name="모서리가 둥근 직사각형 74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5" name="모서리가 둥근 직사각형 74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6" name="모서리가 둥근 직사각형 74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모서리가 둥근 직사각형 74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모서리가 둥근 직사각형 74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모서리가 둥근 직사각형 74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0" name="모서리가 둥근 직사각형 74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모서리가 둥근 직사각형 75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모서리가 둥근 직사각형 75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3" name="모서리가 둥근 직사각형 75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4" name="그룹 753"/>
          <p:cNvGrpSpPr/>
          <p:nvPr/>
        </p:nvGrpSpPr>
        <p:grpSpPr>
          <a:xfrm rot="900000">
            <a:off x="6101686" y="1465203"/>
            <a:ext cx="1009876" cy="1009875"/>
            <a:chOff x="5032314" y="875479"/>
            <a:chExt cx="1084192" cy="1084191"/>
          </a:xfrm>
        </p:grpSpPr>
        <p:sp>
          <p:nvSpPr>
            <p:cNvPr id="755" name="모서리가 둥근 직사각형 75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6" name="모서리가 둥근 직사각형 75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7" name="모서리가 둥근 직사각형 75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모서리가 둥근 직사각형 75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모서리가 둥근 직사각형 75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모서리가 둥근 직사각형 75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1" name="모서리가 둥근 직사각형 76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2" name="모서리가 둥근 직사각형 76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모서리가 둥근 직사각형 76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모서리가 둥근 직사각형 76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모서리가 둥근 직사각형 76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모서리가 둥근 직사각형 76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7" name="모서리가 둥근 직사각형 76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8" name="모서리가 둥근 직사각형 76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9" name="모서리가 둥근 직사각형 76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0" name="모서리가 둥근 직사각형 76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1" name="TextBox 770"/>
          <p:cNvSpPr txBox="1"/>
          <p:nvPr/>
        </p:nvSpPr>
        <p:spPr>
          <a:xfrm rot="21289880">
            <a:off x="3237009" y="2200466"/>
            <a:ext cx="2768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Thank you</a:t>
            </a:r>
          </a:p>
        </p:txBody>
      </p:sp>
      <p:grpSp>
        <p:nvGrpSpPr>
          <p:cNvPr id="773" name="그룹 772"/>
          <p:cNvGrpSpPr/>
          <p:nvPr/>
        </p:nvGrpSpPr>
        <p:grpSpPr>
          <a:xfrm>
            <a:off x="7388543" y="4931259"/>
            <a:ext cx="641439" cy="506049"/>
            <a:chOff x="5895897" y="536621"/>
            <a:chExt cx="1910795" cy="1507479"/>
          </a:xfrm>
        </p:grpSpPr>
        <p:sp>
          <p:nvSpPr>
            <p:cNvPr id="774" name="직사각형 773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5" name="직사각형 774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직사각형 775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양쪽 모서리가 둥근 사각형 776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8" name="사다리꼴 777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9" name="타원 778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타원 779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1" name="그룹 780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796" name="그룹 795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00" name="양쪽 모서리가 둥근 사각형 799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1" name="양쪽 모서리가 둥근 사각형 800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97" name="그룹 796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98" name="양쪽 모서리가 둥근 사각형 797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9" name="양쪽 모서리가 둥근 사각형 798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82" name="그룹 781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790" name="그룹 789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794" name="양쪽 모서리가 둥근 사각형 793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5" name="양쪽 모서리가 둥근 사각형 794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91" name="그룹 790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92" name="양쪽 모서리가 둥근 사각형 791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3" name="양쪽 모서리가 둥근 사각형 792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83" name="그룹 782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784" name="그룹 783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788" name="양쪽 모서리가 둥근 사각형 787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9" name="양쪽 모서리가 둥근 사각형 788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85" name="그룹 784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86" name="양쪽 모서리가 둥근 사각형 785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7" name="양쪽 모서리가 둥근 사각형 786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802" name="그룹 801"/>
          <p:cNvGrpSpPr/>
          <p:nvPr/>
        </p:nvGrpSpPr>
        <p:grpSpPr>
          <a:xfrm>
            <a:off x="7388543" y="4931259"/>
            <a:ext cx="641439" cy="506049"/>
            <a:chOff x="5895897" y="536621"/>
            <a:chExt cx="1910795" cy="1507479"/>
          </a:xfrm>
        </p:grpSpPr>
        <p:sp>
          <p:nvSpPr>
            <p:cNvPr id="803" name="직사각형 802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4" name="직사각형 803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5" name="직사각형 804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6" name="양쪽 모서리가 둥근 사각형 805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7" name="사다리꼴 806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8" name="타원 807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9" name="타원 808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0" name="그룹 809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825" name="그룹 824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29" name="양쪽 모서리가 둥근 사각형 828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0" name="양쪽 모서리가 둥근 사각형 829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26" name="그룹 825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27" name="양쪽 모서리가 둥근 사각형 826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8" name="양쪽 모서리가 둥근 사각형 827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1" name="그룹 810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819" name="그룹 818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23" name="양쪽 모서리가 둥근 사각형 822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4" name="양쪽 모서리가 둥근 사각형 823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20" name="그룹 819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21" name="양쪽 모서리가 둥근 사각형 820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2" name="양쪽 모서리가 둥근 사각형 821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2" name="그룹 811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813" name="그룹 812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17" name="양쪽 모서리가 둥근 사각형 816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8" name="양쪽 모서리가 둥근 사각형 817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14" name="그룹 813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15" name="양쪽 모서리가 둥근 사각형 814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6" name="양쪽 모서리가 둥근 사각형 815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7776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8" presetClass="path" presetSubtype="0" repeatCount="3000" accel="18000" decel="82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33 1.11111E-6 C -0.0033 1.11111E-6 -0.00486 0.03278 -0.00486 0.03305 C -0.01511 0.03 -0.01407 0.00083 -0.0033 1.11111E-6 Z " pathEditMode="relative" rAng="0" ptsTypes="fff">
                                      <p:cBhvr>
                                        <p:cTn id="10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16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1.11111E-6 C -0.00035 -0.00028 0.00052 -0.03806 0.00052 -0.03806 C 0.00972 -0.03528 0.00833 -0.00167 -0.00035 1.11111E-6 Z " pathEditMode="relative" rAng="0" ptsTypes="fff">
                                      <p:cBhvr>
                                        <p:cTn id="18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-191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6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0" dur="2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4" dur="28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4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400" tmFilter="0, 0; .2, .5; .8, .5; 1, 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700" autoRev="1" fill="hold"/>
                                        <p:tgtEl>
                                          <p:spTgt spid="7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900" tmFilter="0, 0; .2, .5; .8, .5; 1, 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450" autoRev="1" fill="hold"/>
                                        <p:tgtEl>
                                          <p:spTgt spid="7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500" tmFilter="0, 0; .2, .5; .8, .5; 1, 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750" autoRev="1" fill="hold"/>
                                        <p:tgtEl>
                                          <p:spTgt spid="7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100" tmFilter="0, 0; .2, .5; .8, .5; 1, 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50" autoRev="1" fill="hold"/>
                                        <p:tgtEl>
                                          <p:spTgt spid="6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500" tmFilter="0, 0; .2, .5; .8, .5; 1, 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750" autoRev="1" fill="hold"/>
                                        <p:tgtEl>
                                          <p:spTgt spid="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7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7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7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4" grpId="0" animBg="1"/>
      <p:bldP spid="7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TextBox 469"/>
          <p:cNvSpPr txBox="1"/>
          <p:nvPr/>
        </p:nvSpPr>
        <p:spPr>
          <a:xfrm rot="21289880">
            <a:off x="609290" y="151904"/>
            <a:ext cx="502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Summary of Project </a:t>
            </a: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349432" y="3570992"/>
            <a:ext cx="6335134" cy="4651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spc="30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추가 예정</a:t>
            </a:r>
            <a:endParaRPr lang="ko-KR" altLang="en-US" sz="1400" spc="3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grpSp>
        <p:nvGrpSpPr>
          <p:cNvPr id="601" name="그룹 600"/>
          <p:cNvGrpSpPr/>
          <p:nvPr/>
        </p:nvGrpSpPr>
        <p:grpSpPr>
          <a:xfrm>
            <a:off x="6643975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602" name="그룹 60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66" name="그룹 66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9" name="타원 71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0" name="타원 719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16" name="그룹 715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7" name="타원 71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" name="타원 7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4" name="그룹 60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10" name="타원 60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8" name="타원 6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06" name="타원 60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타원 60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21" name="그룹 720"/>
          <p:cNvGrpSpPr/>
          <p:nvPr/>
        </p:nvGrpSpPr>
        <p:grpSpPr>
          <a:xfrm>
            <a:off x="6749148" y="3001831"/>
            <a:ext cx="2028658" cy="2028659"/>
            <a:chOff x="4780095" y="60688"/>
            <a:chExt cx="3292300" cy="3292300"/>
          </a:xfrm>
        </p:grpSpPr>
        <p:grpSp>
          <p:nvGrpSpPr>
            <p:cNvPr id="722" name="그룹 721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26" name="그룹 725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46" name="그룹 845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0" name="모서리가 둥근 직사각형 84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5" name="모서리가 둥근 직사각형 8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7" name="그룹 846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8" name="모서리가 둥근 직사각형 847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9" name="모서리가 둥근 직사각형 84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7" name="그룹 726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3" name="그룹 83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0" name="모서리가 둥근 직사각형 83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1" name="모서리가 둥근 직사각형 84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5" name="그룹 834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36" name="모서리가 둥근 직사각형 83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9" name="모서리가 둥근 직사각형 83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723" name="타원 722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타원 723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타원 724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7218966" y="3883050"/>
            <a:ext cx="1087420" cy="1566738"/>
            <a:chOff x="196386" y="2424925"/>
            <a:chExt cx="2108458" cy="3037836"/>
          </a:xfrm>
        </p:grpSpPr>
        <p:grpSp>
          <p:nvGrpSpPr>
            <p:cNvPr id="861" name="그룹 860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5" name="그룹 864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68" name="그룹 86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0" name="양쪽 모서리가 둥근 사각형 869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1" name="양쪽 모서리가 둥근 사각형 870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9" name="타원 868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6" name="직사각형 865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양쪽 모서리가 둥근 사각형 866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2" name="그룹 861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63" name="포인트가 6개인 별 862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2" name="그룹 871"/>
          <p:cNvGrpSpPr/>
          <p:nvPr/>
        </p:nvGrpSpPr>
        <p:grpSpPr>
          <a:xfrm>
            <a:off x="7629562" y="3883049"/>
            <a:ext cx="266221" cy="266221"/>
            <a:chOff x="1146479" y="2577325"/>
            <a:chExt cx="516190" cy="516190"/>
          </a:xfrm>
        </p:grpSpPr>
        <p:sp>
          <p:nvSpPr>
            <p:cNvPr id="873" name="타원 872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4" name="포인트가 6개인 별 873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5" name="타원 874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9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이중 물결 13"/>
          <p:cNvSpPr/>
          <p:nvPr/>
        </p:nvSpPr>
        <p:spPr>
          <a:xfrm>
            <a:off x="37787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2421695" y="1724622"/>
            <a:ext cx="3853490" cy="1234994"/>
            <a:chOff x="3349486" y="1665406"/>
            <a:chExt cx="3853490" cy="1234994"/>
          </a:xfrm>
        </p:grpSpPr>
        <p:sp>
          <p:nvSpPr>
            <p:cNvPr id="609" name="TextBox 608"/>
            <p:cNvSpPr txBox="1"/>
            <p:nvPr/>
          </p:nvSpPr>
          <p:spPr>
            <a:xfrm rot="21289880">
              <a:off x="3349486" y="1665406"/>
              <a:ext cx="26822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36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endParaRPr>
            </a:p>
            <a:p>
              <a:r>
                <a:rPr lang="en-US" altLang="ko-KR" sz="3600" dirty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Development</a:t>
              </a:r>
              <a:endParaRPr lang="en-US" altLang="ko-KR" sz="36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endParaRP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5075371" y="2438735"/>
              <a:ext cx="21276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5050"/>
                  </a:solidFill>
                  <a:latin typeface="American Captain" pitchFamily="2" charset="0"/>
                </a:rPr>
                <a:t>              process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2250136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354883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3" name="그룹 432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434" name="모서리가 둥근 직사각형 433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모서리가 둥근 직사각형 434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모서리가 둥근 직사각형 435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모서리가 둥근 직사각형 436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모서리가 둥근 직사각형 437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모서리가 둥근 직사각형 43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모서리가 둥근 직사각형 44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모서리가 둥근 직사각형 44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모서리가 둥근 직사각형 44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모서리가 둥근 직사각형 44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모서리가 둥근 직사각형 44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모서리가 둥근 직사각형 44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모서리가 둥근 직사각형 44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모서리가 둥근 직사각형 44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모서리가 둥근 직사각형 44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모서리가 둥근 직사각형 44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1" name="그룹 450"/>
          <p:cNvGrpSpPr/>
          <p:nvPr/>
        </p:nvGrpSpPr>
        <p:grpSpPr>
          <a:xfrm>
            <a:off x="5989177" y="934385"/>
            <a:ext cx="1248301" cy="1248300"/>
            <a:chOff x="5032314" y="875479"/>
            <a:chExt cx="1084192" cy="1084191"/>
          </a:xfrm>
        </p:grpSpPr>
        <p:sp>
          <p:nvSpPr>
            <p:cNvPr id="452" name="모서리가 둥근 직사각형 451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모서리가 둥근 직사각형 452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모서리가 둥근 직사각형 453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모서리가 둥근 직사각형 454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모서리가 둥근 직사각형 455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모서리가 둥근 직사각형 456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모서리가 둥근 직사각형 457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모서리가 둥근 직사각형 458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모서리가 둥근 직사각형 459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모서리가 둥근 직사각형 460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모서리가 둥근 직사각형 461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모서리가 둥근 직사각형 464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모서리가 둥근 직사각형 465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모서리가 둥근 직사각형 466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모서리가 둥근 직사각형 467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모서리가 둥근 직사각형 468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0" name="그룹 469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471" name="모서리가 둥근 직사각형 47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모서리가 둥근 직사각형 47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모서리가 둥근 직사각형 47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모서리가 둥근 직사각형 47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모서리가 둥근 직사각형 47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모서리가 둥근 직사각형 47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모서리가 둥근 직사각형 47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모서리가 둥근 직사각형 47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모서리가 둥근 직사각형 47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모서리가 둥근 직사각형 48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모서리가 둥근 직사각형 48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모서리가 둥근 직사각형 48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모서리가 둥근 직사각형 48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모서리가 둥근 직사각형 48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모서리가 둥근 직사각형 50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3" name="그룹 502"/>
          <p:cNvGrpSpPr/>
          <p:nvPr/>
        </p:nvGrpSpPr>
        <p:grpSpPr>
          <a:xfrm>
            <a:off x="1193431" y="2725632"/>
            <a:ext cx="786367" cy="786366"/>
            <a:chOff x="5032314" y="875479"/>
            <a:chExt cx="1084192" cy="1084191"/>
          </a:xfrm>
        </p:grpSpPr>
        <p:sp>
          <p:nvSpPr>
            <p:cNvPr id="504" name="모서리가 둥근 직사각형 503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모서리가 둥근 직사각형 50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모서리가 둥근 직사각형 50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모서리가 둥근 직사각형 51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모서리가 둥근 직사각형 51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모서리가 둥근 직사각형 51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모서리가 둥근 직사각형 522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모서리가 둥근 직사각형 523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모서리가 둥근 직사각형 524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모서리가 둥근 직사각형 525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모서리가 둥근 직사각형 57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모서리가 둥근 직사각형 57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모서리가 둥근 직사각형 57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1" name="모서리가 둥근 직사각형 58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모서리가 둥근 직사각형 58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3" name="모서리가 둥근 직사각형 58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4" name="그룹 583"/>
          <p:cNvGrpSpPr/>
          <p:nvPr/>
        </p:nvGrpSpPr>
        <p:grpSpPr>
          <a:xfrm rot="900000">
            <a:off x="7288681" y="2725632"/>
            <a:ext cx="786367" cy="786366"/>
            <a:chOff x="5032314" y="875479"/>
            <a:chExt cx="1084192" cy="1084191"/>
          </a:xfrm>
        </p:grpSpPr>
        <p:sp>
          <p:nvSpPr>
            <p:cNvPr id="585" name="모서리가 둥근 직사각형 58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6" name="모서리가 둥근 직사각형 58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7" name="모서리가 둥근 직사각형 58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모서리가 둥근 직사각형 58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모서리가 둥근 직사각형 58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모서리가 둥근 직사각형 58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모서리가 둥근 직사각형 59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2" name="모서리가 둥근 직사각형 59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모서리가 둥근 직사각형 59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모서리가 둥근 직사각형 59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5" name="모서리가 둥근 직사각형 59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모서리가 둥근 직사각형 59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7" name="모서리가 둥근 직사각형 59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모서리가 둥근 직사각형 59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모서리가 둥근 직사각형 59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0" name="모서리가 둥근 직사각형 59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289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12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6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28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4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400" tmFilter="0, 0; .2, .5; .8, .5; 1, 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700" autoRev="1" fill="hold"/>
                                        <p:tgtEl>
                                          <p:spTgt spid="5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900" tmFilter="0, 0; .2, .5; .8, .5; 1, 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450" autoRev="1" fill="hold"/>
                                        <p:tgtEl>
                                          <p:spTgt spid="4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4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100" tmFilter="0, 0; .2, .5; .8, .5; 1, 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50" autoRev="1" fill="hold"/>
                                        <p:tgtEl>
                                          <p:spTgt spid="4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 tmFilter="0, 0; .2, .5; .8, .5; 1, 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50" autoRev="1" fill="hold"/>
                                        <p:tgtEl>
                                          <p:spTgt spid="5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339751" y="3761911"/>
            <a:ext cx="7322017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endParaRPr lang="en-US" altLang="ko-KR" sz="24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Apache Tomcat 9.0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00768" y="1150522"/>
            <a:ext cx="1150952" cy="1170222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2339752" y="1154863"/>
            <a:ext cx="7322017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개발언어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JAVA, JSP, CSS, JAVA Script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6998201" y="2106150"/>
            <a:ext cx="1224136" cy="118069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4067944" y="2300575"/>
            <a:ext cx="2726237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endParaRPr lang="en-US" altLang="ko-KR" sz="2000" b="1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Oracle Database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00768" y="3630878"/>
            <a:ext cx="1224136" cy="1180690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6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개발목표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2237935" y="837351"/>
            <a:ext cx="57606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첫 번째 </a:t>
            </a: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개발 목표</a:t>
            </a:r>
            <a:endParaRPr lang="en-US" altLang="ko-KR" b="1" spc="-150" dirty="0" smtClean="0">
              <a:solidFill>
                <a:srgbClr val="4BACC6">
                  <a:lumMod val="50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fontAlgn="base"/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영화 선택에 대한 의사결정에 도움을 준다</a:t>
            </a:r>
            <a:r>
              <a:rPr lang="en-US" altLang="ko-KR" sz="1400" b="1" dirty="0">
                <a:latin typeface="나눔스퀘어 Bold" pitchFamily="50" charset="-127"/>
                <a:ea typeface="나눔스퀘어 Bold" pitchFamily="50" charset="-127"/>
              </a:rPr>
              <a:t>. </a:t>
            </a:r>
          </a:p>
        </p:txBody>
      </p:sp>
      <p:sp>
        <p:nvSpPr>
          <p:cNvPr id="124" name="줄무늬가 있는 오른쪽 화살표 123"/>
          <p:cNvSpPr/>
          <p:nvPr/>
        </p:nvSpPr>
        <p:spPr>
          <a:xfrm>
            <a:off x="665129" y="962236"/>
            <a:ext cx="1296144" cy="864096"/>
          </a:xfrm>
          <a:prstGeom prst="strip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2055287" y="979848"/>
            <a:ext cx="5400000" cy="720000"/>
          </a:xfrm>
          <a:prstGeom prst="round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237935" y="2039496"/>
            <a:ext cx="57606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두 번째 </a:t>
            </a: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개발 목표</a:t>
            </a:r>
            <a:endParaRPr lang="en-US" altLang="ko-KR" b="1" spc="-150" dirty="0" smtClean="0">
              <a:solidFill>
                <a:srgbClr val="4BACC6">
                  <a:lumMod val="50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이용자들의 참여의식을 높이고 문화 생활의 수준을 향상시킨다</a:t>
            </a:r>
            <a:r>
              <a:rPr lang="en-US" altLang="ko-KR" sz="1400" b="1" dirty="0">
                <a:latin typeface="나눔스퀘어 Bold" pitchFamily="50" charset="-127"/>
                <a:ea typeface="나눔스퀘어 Bold" pitchFamily="50" charset="-127"/>
              </a:rPr>
              <a:t>.</a:t>
            </a:r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14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7" name="줄무늬가 있는 오른쪽 화살표 126"/>
          <p:cNvSpPr/>
          <p:nvPr/>
        </p:nvSpPr>
        <p:spPr>
          <a:xfrm>
            <a:off x="683916" y="2195679"/>
            <a:ext cx="1296144" cy="864096"/>
          </a:xfrm>
          <a:prstGeom prst="strip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2055287" y="2174872"/>
            <a:ext cx="5400000" cy="720000"/>
          </a:xfrm>
          <a:prstGeom prst="round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2237935" y="3210863"/>
            <a:ext cx="57606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세 번째 </a:t>
            </a: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개발 목표</a:t>
            </a:r>
            <a:endParaRPr lang="en-US" altLang="ko-KR" b="1" spc="-150" dirty="0" smtClean="0">
              <a:solidFill>
                <a:srgbClr val="4BACC6">
                  <a:lumMod val="50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영화 </a:t>
            </a:r>
            <a:r>
              <a:rPr lang="ko-KR" altLang="en-US" sz="1400" b="1" dirty="0" err="1">
                <a:latin typeface="나눔스퀘어 Bold" pitchFamily="50" charset="-127"/>
                <a:ea typeface="나눔스퀘어 Bold" pitchFamily="50" charset="-127"/>
              </a:rPr>
              <a:t>접근성을</a:t>
            </a:r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 높인다</a:t>
            </a:r>
            <a:r>
              <a:rPr lang="en-US" altLang="ko-KR" sz="1400" b="1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130" name="줄무늬가 있는 오른쪽 화살표 129"/>
          <p:cNvSpPr/>
          <p:nvPr/>
        </p:nvSpPr>
        <p:spPr>
          <a:xfrm>
            <a:off x="628872" y="3361516"/>
            <a:ext cx="1296144" cy="864096"/>
          </a:xfrm>
          <a:prstGeom prst="strip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2055287" y="3369896"/>
            <a:ext cx="5400000" cy="720000"/>
          </a:xfrm>
          <a:prstGeom prst="round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141040" y="4413009"/>
            <a:ext cx="57606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네 번째 </a:t>
            </a:r>
            <a:r>
              <a:rPr lang="ko-KR" altLang="en-US" b="1" spc="-150" dirty="0" smtClean="0">
                <a:solidFill>
                  <a:srgbClr val="4BACC6">
                    <a:lumMod val="50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개발 목표</a:t>
            </a:r>
            <a:endParaRPr lang="en-US" altLang="ko-KR" b="1" spc="-150" dirty="0" smtClean="0">
              <a:solidFill>
                <a:srgbClr val="4BACC6">
                  <a:lumMod val="50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400" b="1" dirty="0">
                <a:latin typeface="나눔스퀘어 Bold" pitchFamily="50" charset="-127"/>
                <a:ea typeface="나눔스퀘어 Bold" pitchFamily="50" charset="-127"/>
              </a:rPr>
              <a:t>영화 리뷰와 평점을 통해 자유로운 평론이 가능하다</a:t>
            </a:r>
            <a:r>
              <a:rPr lang="en-US" altLang="ko-KR" sz="1400" b="1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  <p:sp>
        <p:nvSpPr>
          <p:cNvPr id="133" name="줄무늬가 있는 오른쪽 화살표 132"/>
          <p:cNvSpPr/>
          <p:nvPr/>
        </p:nvSpPr>
        <p:spPr>
          <a:xfrm>
            <a:off x="639967" y="4474886"/>
            <a:ext cx="1296144" cy="864096"/>
          </a:xfrm>
          <a:prstGeom prst="striped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2055287" y="4564920"/>
            <a:ext cx="5400000" cy="720000"/>
          </a:xfrm>
          <a:prstGeom prst="round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34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0" name="TextBox 469"/>
          <p:cNvSpPr txBox="1"/>
          <p:nvPr/>
        </p:nvSpPr>
        <p:spPr>
          <a:xfrm rot="21289880">
            <a:off x="610734" y="134795"/>
            <a:ext cx="546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Development Process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237346" y="230499"/>
            <a:ext cx="269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개발일정</a:t>
            </a:r>
            <a:endParaRPr lang="en-US" altLang="ko-KR" sz="20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1182335"/>
            <a:ext cx="8240740" cy="3350331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7C8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43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989</Words>
  <Application>Microsoft Office PowerPoint</Application>
  <PresentationFormat>화면 슬라이드 쇼(16:10)</PresentationFormat>
  <Paragraphs>344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굴림</vt:lpstr>
      <vt:lpstr>Arial</vt:lpstr>
      <vt:lpstr>Open Sans Extrabold</vt:lpstr>
      <vt:lpstr>나눔스퀘어 Bold</vt:lpstr>
      <vt:lpstr>맑은 고딕</vt:lpstr>
      <vt:lpstr>Dopestyle </vt:lpstr>
      <vt:lpstr>American Captain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yj-605-09</cp:lastModifiedBy>
  <cp:revision>142</cp:revision>
  <dcterms:created xsi:type="dcterms:W3CDTF">2017-11-15T04:37:11Z</dcterms:created>
  <dcterms:modified xsi:type="dcterms:W3CDTF">2019-10-23T07:36:41Z</dcterms:modified>
</cp:coreProperties>
</file>